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60" r:id="rId3"/>
    <p:sldMasterId id="2147483662" r:id="rId4"/>
    <p:sldMasterId id="2147483672" r:id="rId5"/>
  </p:sldMasterIdLst>
  <p:notesMasterIdLst>
    <p:notesMasterId r:id="rId44"/>
  </p:notesMasterIdLst>
  <p:handoutMasterIdLst>
    <p:handoutMasterId r:id="rId45"/>
  </p:handoutMasterIdLst>
  <p:sldIdLst>
    <p:sldId id="1569" r:id="rId6"/>
    <p:sldId id="2666" r:id="rId7"/>
    <p:sldId id="1591" r:id="rId8"/>
    <p:sldId id="1614" r:id="rId9"/>
    <p:sldId id="1312" r:id="rId10"/>
    <p:sldId id="2674" r:id="rId11"/>
    <p:sldId id="1621" r:id="rId12"/>
    <p:sldId id="2641" r:id="rId13"/>
    <p:sldId id="2667" r:id="rId14"/>
    <p:sldId id="295" r:id="rId15"/>
    <p:sldId id="620" r:id="rId16"/>
    <p:sldId id="671" r:id="rId17"/>
    <p:sldId id="2645" r:id="rId18"/>
    <p:sldId id="623" r:id="rId19"/>
    <p:sldId id="1599" r:id="rId20"/>
    <p:sldId id="1612" r:id="rId21"/>
    <p:sldId id="2668" r:id="rId22"/>
    <p:sldId id="672" r:id="rId23"/>
    <p:sldId id="1283" r:id="rId24"/>
    <p:sldId id="673" r:id="rId25"/>
    <p:sldId id="2669" r:id="rId26"/>
    <p:sldId id="778" r:id="rId27"/>
    <p:sldId id="630" r:id="rId28"/>
    <p:sldId id="1284" r:id="rId29"/>
    <p:sldId id="690" r:id="rId30"/>
    <p:sldId id="1622" r:id="rId31"/>
    <p:sldId id="2651" r:id="rId32"/>
    <p:sldId id="1298" r:id="rId33"/>
    <p:sldId id="2671" r:id="rId34"/>
    <p:sldId id="674" r:id="rId35"/>
    <p:sldId id="1301" r:id="rId36"/>
    <p:sldId id="2672" r:id="rId37"/>
    <p:sldId id="557" r:id="rId38"/>
    <p:sldId id="2653" r:id="rId39"/>
    <p:sldId id="2673" r:id="rId40"/>
    <p:sldId id="2665" r:id="rId41"/>
    <p:sldId id="355" r:id="rId42"/>
    <p:sldId id="288" r:id="rId43"/>
  </p:sldIdLst>
  <p:sldSz cx="12192000" cy="6858000"/>
  <p:notesSz cx="6858000" cy="9144000"/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BF9"/>
    <a:srgbClr val="E5E5E5"/>
    <a:srgbClr val="0067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12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22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22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gs" Target="tags/tag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E23121D-534D-C18D-86F2-F8B084E7F1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724E421-5F99-33C1-6C60-3D67F5BBC3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11D20C-92F4-4D32-92CD-1278806BF344}" type="datetimeFigureOut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4CEAC0C-2766-8EA5-AFAC-04E2AE7E12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B69A8BD-4CEA-8355-A923-3DE76C6694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7DA4C-D0A3-441A-A01E-F1F72C62FD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0792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A3D24-6083-4546-8C6D-DEE86BAAAE49}" type="datetimeFigureOut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D8765-8EF3-408C-9341-152904E414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542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>
            <a:extLst>
              <a:ext uri="{FF2B5EF4-FFF2-40B4-BE49-F238E27FC236}">
                <a16:creationId xmlns:a16="http://schemas.microsoft.com/office/drawing/2014/main" id="{C8F609A6-73E2-4DE0-843E-F319C25983D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备注占位符 2">
            <a:extLst>
              <a:ext uri="{FF2B5EF4-FFF2-40B4-BE49-F238E27FC236}">
                <a16:creationId xmlns:a16="http://schemas.microsoft.com/office/drawing/2014/main" id="{4D667A54-A348-48DF-A3C6-9D59123B9B8F}"/>
              </a:ext>
            </a:extLst>
          </p:cNvPr>
          <p:cNvSpPr>
            <a:spLocks noGrp="1"/>
          </p:cNvSpPr>
          <p:nvPr>
            <p:ph type="body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/>
              <a:t>Java API</a:t>
            </a:r>
            <a:r>
              <a:rPr lang="zh-CN" altLang="zh-CN"/>
              <a:t>就是</a:t>
            </a:r>
            <a:r>
              <a:rPr lang="en-US" altLang="zh-CN"/>
              <a:t>Java</a:t>
            </a:r>
            <a:r>
              <a:rPr lang="zh-CN" altLang="zh-CN"/>
              <a:t>提供给我们使用的类，这些类将底层的实现封装了起来，我们不需要关心这些类是如何实现的，只需要学习这些类如何使用。</a:t>
            </a:r>
          </a:p>
          <a:p>
            <a:r>
              <a:rPr lang="zh-CN" altLang="zh-CN"/>
              <a:t>我们可以通过查帮助文档来了解</a:t>
            </a:r>
            <a:r>
              <a:rPr lang="en-US" altLang="zh-CN"/>
              <a:t>Java</a:t>
            </a:r>
            <a:r>
              <a:rPr lang="zh-CN" altLang="zh-CN"/>
              <a:t>提供的</a:t>
            </a:r>
            <a:r>
              <a:rPr lang="en-US" altLang="zh-CN"/>
              <a:t>API</a:t>
            </a:r>
            <a:r>
              <a:rPr lang="zh-CN" altLang="zh-CN"/>
              <a:t>如何使用</a:t>
            </a: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55300" name="灯片编号占位符 3">
            <a:extLst>
              <a:ext uri="{FF2B5EF4-FFF2-40B4-BE49-F238E27FC236}">
                <a16:creationId xmlns:a16="http://schemas.microsoft.com/office/drawing/2014/main" id="{459028B2-CDEA-4412-808A-317EFC50CC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82D1789B-D4C7-4D40-B768-F20CB137C4FF}" type="slidenum">
              <a:rPr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9042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>
            <a:extLst>
              <a:ext uri="{FF2B5EF4-FFF2-40B4-BE49-F238E27FC236}">
                <a16:creationId xmlns:a16="http://schemas.microsoft.com/office/drawing/2014/main" id="{DCA334FE-5D07-406E-9AC4-92CEDFAF63F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备注占位符 2">
            <a:extLst>
              <a:ext uri="{FF2B5EF4-FFF2-40B4-BE49-F238E27FC236}">
                <a16:creationId xmlns:a16="http://schemas.microsoft.com/office/drawing/2014/main" id="{D7C0F07B-483B-4BA3-80BC-6FC6FAC7A636}"/>
              </a:ext>
            </a:extLst>
          </p:cNvPr>
          <p:cNvSpPr>
            <a:spLocks noGrp="1"/>
          </p:cNvSpPr>
          <p:nvPr>
            <p:ph type="body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/>
              <a:t>Java API</a:t>
            </a:r>
            <a:r>
              <a:rPr lang="zh-CN" altLang="zh-CN"/>
              <a:t>就是</a:t>
            </a:r>
            <a:r>
              <a:rPr lang="en-US" altLang="zh-CN"/>
              <a:t>Java</a:t>
            </a:r>
            <a:r>
              <a:rPr lang="zh-CN" altLang="zh-CN"/>
              <a:t>提供给我们使用的类，这些类将底层的实现封装了起来，我们不需要关心这些类是如何实现的，只需要学习这些类如何使用。</a:t>
            </a:r>
          </a:p>
          <a:p>
            <a:r>
              <a:rPr lang="zh-CN" altLang="zh-CN"/>
              <a:t>我们可以通过查帮助文档来了解</a:t>
            </a:r>
            <a:r>
              <a:rPr lang="en-US" altLang="zh-CN"/>
              <a:t>Java</a:t>
            </a:r>
            <a:r>
              <a:rPr lang="zh-CN" altLang="zh-CN"/>
              <a:t>提供的</a:t>
            </a:r>
            <a:r>
              <a:rPr lang="en-US" altLang="zh-CN"/>
              <a:t>API</a:t>
            </a:r>
            <a:r>
              <a:rPr lang="zh-CN" altLang="zh-CN"/>
              <a:t>如何使用</a:t>
            </a: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36868" name="灯片编号占位符 3">
            <a:extLst>
              <a:ext uri="{FF2B5EF4-FFF2-40B4-BE49-F238E27FC236}">
                <a16:creationId xmlns:a16="http://schemas.microsoft.com/office/drawing/2014/main" id="{8C54511F-D2D1-4969-ACCD-4FCF33D305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206C093C-0C6B-4826-B478-07983A1CE449}" type="slidenum">
              <a:rPr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>
            <a:extLst>
              <a:ext uri="{FF2B5EF4-FFF2-40B4-BE49-F238E27FC236}">
                <a16:creationId xmlns:a16="http://schemas.microsoft.com/office/drawing/2014/main" id="{72D4100A-56B5-48D8-B067-01F73F14038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备注占位符 2">
            <a:extLst>
              <a:ext uri="{FF2B5EF4-FFF2-40B4-BE49-F238E27FC236}">
                <a16:creationId xmlns:a16="http://schemas.microsoft.com/office/drawing/2014/main" id="{D9C1A37C-7780-44F5-A33D-3FD9FD6A90E8}"/>
              </a:ext>
            </a:extLst>
          </p:cNvPr>
          <p:cNvSpPr>
            <a:spLocks noGrp="1"/>
          </p:cNvSpPr>
          <p:nvPr>
            <p:ph type="body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现在资料中讲解到方法重写的练习，然后到代码中去实现。实现完毕之后，提出</a:t>
            </a:r>
            <a:r>
              <a:rPr lang="en-US" altLang="zh-CN"/>
              <a:t>@Override</a:t>
            </a:r>
            <a:r>
              <a:rPr lang="zh-CN" altLang="en-US"/>
              <a:t>，最后回到资料在总结一下</a:t>
            </a:r>
          </a:p>
        </p:txBody>
      </p:sp>
      <p:sp>
        <p:nvSpPr>
          <p:cNvPr id="41988" name="灯片编号占位符 3">
            <a:extLst>
              <a:ext uri="{FF2B5EF4-FFF2-40B4-BE49-F238E27FC236}">
                <a16:creationId xmlns:a16="http://schemas.microsoft.com/office/drawing/2014/main" id="{6484E483-94F9-4C86-92D5-68265E3874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2B5CC790-F45D-485E-85B0-6FBE5E1EB242}" type="slidenum">
              <a:rPr altLang="en-US" sz="1800" smtClean="0"/>
              <a:pPr/>
              <a:t>18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989373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>
            <a:extLst>
              <a:ext uri="{FF2B5EF4-FFF2-40B4-BE49-F238E27FC236}">
                <a16:creationId xmlns:a16="http://schemas.microsoft.com/office/drawing/2014/main" id="{56831102-3A2B-4713-9DE2-7CF5F5F7C58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备注占位符 2">
            <a:extLst>
              <a:ext uri="{FF2B5EF4-FFF2-40B4-BE49-F238E27FC236}">
                <a16:creationId xmlns:a16="http://schemas.microsoft.com/office/drawing/2014/main" id="{92A32FA1-21CB-46AB-B6DA-5E244491D1ED}"/>
              </a:ext>
            </a:extLst>
          </p:cNvPr>
          <p:cNvSpPr>
            <a:spLocks noGrp="1"/>
          </p:cNvSpPr>
          <p:nvPr>
            <p:ph type="body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现在资料中讲解到方法重写的练习，然后到代码中去实现。实现完毕之后，提出</a:t>
            </a:r>
            <a:r>
              <a:rPr lang="en-US" altLang="zh-CN"/>
              <a:t>@Override</a:t>
            </a:r>
            <a:r>
              <a:rPr lang="zh-CN" altLang="en-US"/>
              <a:t>，最后回到资料在总结一下</a:t>
            </a:r>
          </a:p>
        </p:txBody>
      </p:sp>
      <p:sp>
        <p:nvSpPr>
          <p:cNvPr id="44036" name="灯片编号占位符 3">
            <a:extLst>
              <a:ext uri="{FF2B5EF4-FFF2-40B4-BE49-F238E27FC236}">
                <a16:creationId xmlns:a16="http://schemas.microsoft.com/office/drawing/2014/main" id="{705633E2-1B81-49B1-9407-DB956210DD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4D29281-7CC5-4A4F-BA85-7FB4F5C2BBC2}" type="slidenum">
              <a:rPr altLang="en-US" sz="1800" smtClean="0"/>
              <a:pPr/>
              <a:t>20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0855626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>
            <a:extLst>
              <a:ext uri="{FF2B5EF4-FFF2-40B4-BE49-F238E27FC236}">
                <a16:creationId xmlns:a16="http://schemas.microsoft.com/office/drawing/2014/main" id="{FBE26807-0D02-4334-97E0-52479BCD799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>
            <a:extLst>
              <a:ext uri="{FF2B5EF4-FFF2-40B4-BE49-F238E27FC236}">
                <a16:creationId xmlns:a16="http://schemas.microsoft.com/office/drawing/2014/main" id="{92043660-ED16-4EC7-A395-3367034A0ACC}"/>
              </a:ext>
            </a:extLst>
          </p:cNvPr>
          <p:cNvSpPr>
            <a:spLocks noGrp="1"/>
          </p:cNvSpPr>
          <p:nvPr>
            <p:ph type="body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先到代码中演示，然后再回来总结</a:t>
            </a:r>
            <a:endParaRPr lang="en-US" altLang="zh-CN"/>
          </a:p>
          <a:p>
            <a:r>
              <a:rPr lang="zh-CN" altLang="en-US"/>
              <a:t>这里是否要说一下</a:t>
            </a:r>
            <a:r>
              <a:rPr lang="en-US" altLang="zh-CN"/>
              <a:t>super</a:t>
            </a:r>
            <a:r>
              <a:rPr lang="zh-CN" altLang="en-US"/>
              <a:t>，如果提供了</a:t>
            </a:r>
            <a:r>
              <a:rPr lang="en-US" altLang="zh-CN"/>
              <a:t>super()</a:t>
            </a:r>
            <a:r>
              <a:rPr lang="zh-CN" altLang="en-US"/>
              <a:t>此类的调用，就不再有默认的第一句</a:t>
            </a:r>
            <a:r>
              <a:rPr lang="en-US" altLang="zh-CN"/>
              <a:t>super()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7108" name="灯片编号占位符 3">
            <a:extLst>
              <a:ext uri="{FF2B5EF4-FFF2-40B4-BE49-F238E27FC236}">
                <a16:creationId xmlns:a16="http://schemas.microsoft.com/office/drawing/2014/main" id="{B39EA82C-E0E9-4BF9-8659-8380E1D278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83C135CF-B2EE-4A95-806D-D3385185B079}" type="slidenum">
              <a:rPr altLang="en-US" sz="1800" smtClean="0"/>
              <a:pPr/>
              <a:t>22</a:t>
            </a:fld>
            <a:endParaRPr lang="zh-CN" altLang="en-US" sz="18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>
            <a:extLst>
              <a:ext uri="{FF2B5EF4-FFF2-40B4-BE49-F238E27FC236}">
                <a16:creationId xmlns:a16="http://schemas.microsoft.com/office/drawing/2014/main" id="{29BF1135-DE13-4BDC-8571-55537695AFB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备注占位符 2">
            <a:extLst>
              <a:ext uri="{FF2B5EF4-FFF2-40B4-BE49-F238E27FC236}">
                <a16:creationId xmlns:a16="http://schemas.microsoft.com/office/drawing/2014/main" id="{AC5AC310-7CC4-4500-B6F9-17C2EABF74F1}"/>
              </a:ext>
            </a:extLst>
          </p:cNvPr>
          <p:cNvSpPr>
            <a:spLocks noGrp="1"/>
          </p:cNvSpPr>
          <p:nvPr>
            <p:ph type="body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先到代码中演示，然后再回来总结</a:t>
            </a:r>
            <a:endParaRPr lang="en-US" altLang="zh-CN"/>
          </a:p>
          <a:p>
            <a:r>
              <a:rPr lang="zh-CN" altLang="en-US"/>
              <a:t>这里是否要说一下</a:t>
            </a:r>
            <a:r>
              <a:rPr lang="en-US" altLang="zh-CN"/>
              <a:t>super</a:t>
            </a:r>
            <a:r>
              <a:rPr lang="zh-CN" altLang="en-US"/>
              <a:t>，如果提供了</a:t>
            </a:r>
            <a:r>
              <a:rPr lang="en-US" altLang="zh-CN"/>
              <a:t>super()</a:t>
            </a:r>
            <a:r>
              <a:rPr lang="zh-CN" altLang="en-US"/>
              <a:t>此类的调用，就不再有默认的第一句</a:t>
            </a:r>
            <a:r>
              <a:rPr lang="en-US" altLang="zh-CN"/>
              <a:t>super()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9156" name="灯片编号占位符 3">
            <a:extLst>
              <a:ext uri="{FF2B5EF4-FFF2-40B4-BE49-F238E27FC236}">
                <a16:creationId xmlns:a16="http://schemas.microsoft.com/office/drawing/2014/main" id="{7985C696-E7D9-4F52-9C0A-E44604BA94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708E0BFA-D0D3-4A35-A825-B71D48276038}" type="slidenum">
              <a:rPr altLang="en-US" sz="1800" smtClean="0"/>
              <a:pPr/>
              <a:t>23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508508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>
            <a:extLst>
              <a:ext uri="{FF2B5EF4-FFF2-40B4-BE49-F238E27FC236}">
                <a16:creationId xmlns:a16="http://schemas.microsoft.com/office/drawing/2014/main" id="{9F9353CB-9444-4CAD-811D-7568AA4038F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备注占位符 2">
            <a:extLst>
              <a:ext uri="{FF2B5EF4-FFF2-40B4-BE49-F238E27FC236}">
                <a16:creationId xmlns:a16="http://schemas.microsoft.com/office/drawing/2014/main" id="{4631408A-FC17-4F79-AAF6-A81A4DE0F8DE}"/>
              </a:ext>
            </a:extLst>
          </p:cNvPr>
          <p:cNvSpPr>
            <a:spLocks noGrp="1"/>
          </p:cNvSpPr>
          <p:nvPr>
            <p:ph type="body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324" name="灯片编号占位符 3">
            <a:extLst>
              <a:ext uri="{FF2B5EF4-FFF2-40B4-BE49-F238E27FC236}">
                <a16:creationId xmlns:a16="http://schemas.microsoft.com/office/drawing/2014/main" id="{A7CE70CF-BAA9-42DA-9C52-3363466ADD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AF2697D-ACEA-405C-8E3A-FCF7A866D5EE}" type="slidenum">
              <a:rPr altLang="en-US" smtClean="0"/>
              <a:pPr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>
            <a:extLst>
              <a:ext uri="{FF2B5EF4-FFF2-40B4-BE49-F238E27FC236}">
                <a16:creationId xmlns:a16="http://schemas.microsoft.com/office/drawing/2014/main" id="{23D71FB6-2317-444E-B706-7C29399E33F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1" name="备注占位符 2">
            <a:extLst>
              <a:ext uri="{FF2B5EF4-FFF2-40B4-BE49-F238E27FC236}">
                <a16:creationId xmlns:a16="http://schemas.microsoft.com/office/drawing/2014/main" id="{353DA17E-5F15-4F87-AEB5-D334C288366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CN"/>
          </a:p>
        </p:txBody>
      </p:sp>
      <p:sp>
        <p:nvSpPr>
          <p:cNvPr id="12292" name="灯片编号占位符 3">
            <a:extLst>
              <a:ext uri="{FF2B5EF4-FFF2-40B4-BE49-F238E27FC236}">
                <a16:creationId xmlns:a16="http://schemas.microsoft.com/office/drawing/2014/main" id="{A685ABD8-D8FC-4DCA-B8CD-7626276347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B8FC13EA-22FC-4549-9555-95C9DD661CD3}" type="slidenum">
              <a:rPr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5404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>
            <a:extLst>
              <a:ext uri="{FF2B5EF4-FFF2-40B4-BE49-F238E27FC236}">
                <a16:creationId xmlns:a16="http://schemas.microsoft.com/office/drawing/2014/main" id="{948047F8-0A0C-4AF1-BCC0-A565B7295F42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9" name="备注占位符 2">
            <a:extLst>
              <a:ext uri="{FF2B5EF4-FFF2-40B4-BE49-F238E27FC236}">
                <a16:creationId xmlns:a16="http://schemas.microsoft.com/office/drawing/2014/main" id="{5B34FE33-F669-42BE-89ED-9C10E068002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340" name="灯片编号占位符 3">
            <a:extLst>
              <a:ext uri="{FF2B5EF4-FFF2-40B4-BE49-F238E27FC236}">
                <a16:creationId xmlns:a16="http://schemas.microsoft.com/office/drawing/2014/main" id="{117CCC81-72F7-4D01-A714-3D2EC3D572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22A92D9E-26E7-4DF3-B277-405DADC9905B}" type="slidenum">
              <a:rPr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5507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>
            <a:extLst>
              <a:ext uri="{FF2B5EF4-FFF2-40B4-BE49-F238E27FC236}">
                <a16:creationId xmlns:a16="http://schemas.microsoft.com/office/drawing/2014/main" id="{0845A2B8-FF13-4312-9981-08246C421352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9" name="备注占位符 2">
            <a:extLst>
              <a:ext uri="{FF2B5EF4-FFF2-40B4-BE49-F238E27FC236}">
                <a16:creationId xmlns:a16="http://schemas.microsoft.com/office/drawing/2014/main" id="{78BF6EC3-77FE-40E7-BB07-38BB4C99CA8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88" name="灯片编号占位符 3">
            <a:extLst>
              <a:ext uri="{FF2B5EF4-FFF2-40B4-BE49-F238E27FC236}">
                <a16:creationId xmlns:a16="http://schemas.microsoft.com/office/drawing/2014/main" id="{65F69056-9AED-4695-998F-6A6BD7EEA0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76218401-F6BB-4029-B775-6A3489FB9C67}" type="slidenum">
              <a:rPr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551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>
            <a:extLst>
              <a:ext uri="{FF2B5EF4-FFF2-40B4-BE49-F238E27FC236}">
                <a16:creationId xmlns:a16="http://schemas.microsoft.com/office/drawing/2014/main" id="{C8F609A6-73E2-4DE0-843E-F319C25983D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备注占位符 2">
            <a:extLst>
              <a:ext uri="{FF2B5EF4-FFF2-40B4-BE49-F238E27FC236}">
                <a16:creationId xmlns:a16="http://schemas.microsoft.com/office/drawing/2014/main" id="{4D667A54-A348-48DF-A3C6-9D59123B9B8F}"/>
              </a:ext>
            </a:extLst>
          </p:cNvPr>
          <p:cNvSpPr>
            <a:spLocks noGrp="1"/>
          </p:cNvSpPr>
          <p:nvPr>
            <p:ph type="body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/>
              <a:t>Java API</a:t>
            </a:r>
            <a:r>
              <a:rPr lang="zh-CN" altLang="zh-CN"/>
              <a:t>就是</a:t>
            </a:r>
            <a:r>
              <a:rPr lang="en-US" altLang="zh-CN"/>
              <a:t>Java</a:t>
            </a:r>
            <a:r>
              <a:rPr lang="zh-CN" altLang="zh-CN"/>
              <a:t>提供给我们使用的类，这些类将底层的实现封装了起来，我们不需要关心这些类是如何实现的，只需要学习这些类如何使用。</a:t>
            </a:r>
          </a:p>
          <a:p>
            <a:r>
              <a:rPr lang="zh-CN" altLang="zh-CN"/>
              <a:t>我们可以通过查帮助文档来了解</a:t>
            </a:r>
            <a:r>
              <a:rPr lang="en-US" altLang="zh-CN"/>
              <a:t>Java</a:t>
            </a:r>
            <a:r>
              <a:rPr lang="zh-CN" altLang="zh-CN"/>
              <a:t>提供的</a:t>
            </a:r>
            <a:r>
              <a:rPr lang="en-US" altLang="zh-CN"/>
              <a:t>API</a:t>
            </a:r>
            <a:r>
              <a:rPr lang="zh-CN" altLang="zh-CN"/>
              <a:t>如何使用</a:t>
            </a: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55300" name="灯片编号占位符 3">
            <a:extLst>
              <a:ext uri="{FF2B5EF4-FFF2-40B4-BE49-F238E27FC236}">
                <a16:creationId xmlns:a16="http://schemas.microsoft.com/office/drawing/2014/main" id="{459028B2-CDEA-4412-808A-317EFC50CC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82D1789B-D4C7-4D40-B768-F20CB137C4FF}" type="slidenum">
              <a:rPr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503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>
            <a:extLst>
              <a:ext uri="{FF2B5EF4-FFF2-40B4-BE49-F238E27FC236}">
                <a16:creationId xmlns:a16="http://schemas.microsoft.com/office/drawing/2014/main" id="{C8F609A6-73E2-4DE0-843E-F319C25983D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备注占位符 2">
            <a:extLst>
              <a:ext uri="{FF2B5EF4-FFF2-40B4-BE49-F238E27FC236}">
                <a16:creationId xmlns:a16="http://schemas.microsoft.com/office/drawing/2014/main" id="{4D667A54-A348-48DF-A3C6-9D59123B9B8F}"/>
              </a:ext>
            </a:extLst>
          </p:cNvPr>
          <p:cNvSpPr>
            <a:spLocks noGrp="1"/>
          </p:cNvSpPr>
          <p:nvPr>
            <p:ph type="body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/>
              <a:t>Java API</a:t>
            </a:r>
            <a:r>
              <a:rPr lang="zh-CN" altLang="zh-CN"/>
              <a:t>就是</a:t>
            </a:r>
            <a:r>
              <a:rPr lang="en-US" altLang="zh-CN"/>
              <a:t>Java</a:t>
            </a:r>
            <a:r>
              <a:rPr lang="zh-CN" altLang="zh-CN"/>
              <a:t>提供给我们使用的类，这些类将底层的实现封装了起来，我们不需要关心这些类是如何实现的，只需要学习这些类如何使用。</a:t>
            </a:r>
          </a:p>
          <a:p>
            <a:r>
              <a:rPr lang="zh-CN" altLang="zh-CN"/>
              <a:t>我们可以通过查帮助文档来了解</a:t>
            </a:r>
            <a:r>
              <a:rPr lang="en-US" altLang="zh-CN"/>
              <a:t>Java</a:t>
            </a:r>
            <a:r>
              <a:rPr lang="zh-CN" altLang="zh-CN"/>
              <a:t>提供的</a:t>
            </a:r>
            <a:r>
              <a:rPr lang="en-US" altLang="zh-CN"/>
              <a:t>API</a:t>
            </a:r>
            <a:r>
              <a:rPr lang="zh-CN" altLang="zh-CN"/>
              <a:t>如何使用</a:t>
            </a: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55300" name="灯片编号占位符 3">
            <a:extLst>
              <a:ext uri="{FF2B5EF4-FFF2-40B4-BE49-F238E27FC236}">
                <a16:creationId xmlns:a16="http://schemas.microsoft.com/office/drawing/2014/main" id="{459028B2-CDEA-4412-808A-317EFC50CC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82D1789B-D4C7-4D40-B768-F20CB137C4FF}" type="slidenum">
              <a:rPr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>
            <a:extLst>
              <a:ext uri="{FF2B5EF4-FFF2-40B4-BE49-F238E27FC236}">
                <a16:creationId xmlns:a16="http://schemas.microsoft.com/office/drawing/2014/main" id="{B2D1FADB-702B-422F-B25F-673FAFDD340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9" name="备注占位符 2">
            <a:extLst>
              <a:ext uri="{FF2B5EF4-FFF2-40B4-BE49-F238E27FC236}">
                <a16:creationId xmlns:a16="http://schemas.microsoft.com/office/drawing/2014/main" id="{EEF2314C-A26F-45E5-B9D8-E6575FA26ED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先到代码中演示，然后再回来总结</a:t>
            </a:r>
            <a:endParaRPr lang="en-US" altLang="zh-CN"/>
          </a:p>
          <a:p>
            <a:r>
              <a:rPr lang="zh-CN" altLang="en-US"/>
              <a:t>这里是否要说一下</a:t>
            </a:r>
            <a:r>
              <a:rPr lang="en-US" altLang="zh-CN"/>
              <a:t>super</a:t>
            </a:r>
            <a:r>
              <a:rPr lang="zh-CN" altLang="en-US"/>
              <a:t>，如果提供了</a:t>
            </a:r>
            <a:r>
              <a:rPr lang="en-US" altLang="zh-CN"/>
              <a:t>super()</a:t>
            </a:r>
            <a:r>
              <a:rPr lang="zh-CN" altLang="en-US"/>
              <a:t>此类的调用，就不再有默认的第一句</a:t>
            </a:r>
            <a:r>
              <a:rPr lang="en-US" altLang="zh-CN"/>
              <a:t>super()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4340" name="灯片编号占位符 3">
            <a:extLst>
              <a:ext uri="{FF2B5EF4-FFF2-40B4-BE49-F238E27FC236}">
                <a16:creationId xmlns:a16="http://schemas.microsoft.com/office/drawing/2014/main" id="{D857640D-02AF-43FA-A037-8AE0EF9F27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505F09DF-576F-4858-8881-9B10DF989798}" type="slidenum">
              <a:rPr altLang="en-US" sz="1800" smtClean="0"/>
              <a:pPr/>
              <a:t>7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911741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>
            <a:extLst>
              <a:ext uri="{FF2B5EF4-FFF2-40B4-BE49-F238E27FC236}">
                <a16:creationId xmlns:a16="http://schemas.microsoft.com/office/drawing/2014/main" id="{B2D1FADB-702B-422F-B25F-673FAFDD340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9" name="备注占位符 2">
            <a:extLst>
              <a:ext uri="{FF2B5EF4-FFF2-40B4-BE49-F238E27FC236}">
                <a16:creationId xmlns:a16="http://schemas.microsoft.com/office/drawing/2014/main" id="{EEF2314C-A26F-45E5-B9D8-E6575FA26ED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先到代码中演示，然后再回来总结</a:t>
            </a:r>
            <a:endParaRPr lang="en-US" altLang="zh-CN"/>
          </a:p>
          <a:p>
            <a:r>
              <a:rPr lang="zh-CN" altLang="en-US"/>
              <a:t>这里是否要说一下</a:t>
            </a:r>
            <a:r>
              <a:rPr lang="en-US" altLang="zh-CN"/>
              <a:t>super</a:t>
            </a:r>
            <a:r>
              <a:rPr lang="zh-CN" altLang="en-US"/>
              <a:t>，如果提供了</a:t>
            </a:r>
            <a:r>
              <a:rPr lang="en-US" altLang="zh-CN"/>
              <a:t>super()</a:t>
            </a:r>
            <a:r>
              <a:rPr lang="zh-CN" altLang="en-US"/>
              <a:t>此类的调用，就不再有默认的第一句</a:t>
            </a:r>
            <a:r>
              <a:rPr lang="en-US" altLang="zh-CN"/>
              <a:t>super()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4340" name="灯片编号占位符 3">
            <a:extLst>
              <a:ext uri="{FF2B5EF4-FFF2-40B4-BE49-F238E27FC236}">
                <a16:creationId xmlns:a16="http://schemas.microsoft.com/office/drawing/2014/main" id="{D857640D-02AF-43FA-A037-8AE0EF9F27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505F09DF-576F-4858-8881-9B10DF989798}" type="slidenum">
              <a:rPr altLang="en-US" sz="1800" smtClean="0"/>
              <a:pPr/>
              <a:t>8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599856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E56F7-ABDB-092A-DDA2-B65746D2E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2E828F9-A70E-81BE-56DF-A643E99316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211154F-E7B3-07A9-D6ED-D80FBF9F7F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i="1" dirty="0">
                <a:solidFill>
                  <a:srgbClr val="8C8C8C"/>
                </a:solidFill>
                <a:effectLst/>
              </a:rPr>
              <a:t>// 1.</a:t>
            </a:r>
            <a:r>
              <a:rPr lang="zh-CN" altLang="en-US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单继承：</a:t>
            </a:r>
            <a:r>
              <a:rPr lang="en-US" altLang="zh-CN" i="1" dirty="0">
                <a:solidFill>
                  <a:srgbClr val="8C8C8C"/>
                </a:solidFill>
                <a:effectLst/>
              </a:rPr>
              <a:t>Java</a:t>
            </a:r>
            <a:r>
              <a:rPr lang="zh-CN" altLang="en-US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是单继承模式：一个类只能继承一个直接父类</a:t>
            </a:r>
            <a:br>
              <a:rPr lang="zh-CN" altLang="en-US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lang="zh-CN" altLang="en-US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i="1" dirty="0">
                <a:solidFill>
                  <a:srgbClr val="8C8C8C"/>
                </a:solidFill>
                <a:effectLst/>
              </a:rPr>
              <a:t>// 2.</a:t>
            </a:r>
            <a:r>
              <a:rPr lang="zh-CN" altLang="en-US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多层继承：</a:t>
            </a:r>
            <a:r>
              <a:rPr lang="en-US" altLang="zh-CN" i="1" dirty="0">
                <a:solidFill>
                  <a:srgbClr val="8C8C8C"/>
                </a:solidFill>
                <a:effectLst/>
              </a:rPr>
              <a:t>Java</a:t>
            </a:r>
            <a:r>
              <a:rPr lang="zh-CN" altLang="en-US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不支持多继承，但支持多层继承</a:t>
            </a:r>
            <a:br>
              <a:rPr lang="zh-CN" altLang="en-US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lang="zh-CN" altLang="en-US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i="1" dirty="0">
                <a:solidFill>
                  <a:srgbClr val="8C8C8C"/>
                </a:solidFill>
                <a:effectLst/>
              </a:rPr>
              <a:t>// 3.</a:t>
            </a:r>
            <a:r>
              <a:rPr lang="zh-CN" altLang="en-US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最终类：如果不希望某个类被继承，可以使用</a:t>
            </a:r>
            <a:r>
              <a:rPr lang="en-US" altLang="zh-CN" i="1" dirty="0">
                <a:solidFill>
                  <a:srgbClr val="8C8C8C"/>
                </a:solidFill>
                <a:effectLst/>
              </a:rPr>
              <a:t>final</a:t>
            </a:r>
            <a:r>
              <a:rPr lang="zh-CN" altLang="en-US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修饰</a:t>
            </a:r>
            <a:br>
              <a:rPr lang="zh-CN" altLang="en-US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lang="zh-CN" altLang="en-US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i="1" dirty="0">
                <a:solidFill>
                  <a:srgbClr val="8C8C8C"/>
                </a:solidFill>
                <a:effectLst/>
              </a:rPr>
              <a:t>// 4.</a:t>
            </a:r>
            <a:r>
              <a:rPr lang="zh-CN" altLang="en-US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祖宗类：</a:t>
            </a:r>
            <a:r>
              <a:rPr lang="en-US" altLang="zh-CN" i="1" dirty="0">
                <a:solidFill>
                  <a:srgbClr val="8C8C8C"/>
                </a:solidFill>
                <a:effectLst/>
              </a:rPr>
              <a:t>Java</a:t>
            </a:r>
            <a:r>
              <a:rPr lang="zh-CN" altLang="en-US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中所有的类都是</a:t>
            </a:r>
            <a:r>
              <a:rPr lang="en-US" altLang="zh-CN" i="1" dirty="0">
                <a:solidFill>
                  <a:srgbClr val="8C8C8C"/>
                </a:solidFill>
                <a:effectLst/>
              </a:rPr>
              <a:t>Object</a:t>
            </a:r>
            <a:r>
              <a:rPr lang="zh-CN" altLang="en-US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类的子类</a:t>
            </a:r>
            <a:endParaRPr lang="en-US" altLang="zh-CN" i="1" dirty="0">
              <a:solidFill>
                <a:srgbClr val="8C8C8C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>
              <a:solidFill>
                <a:srgbClr val="080808"/>
              </a:solidFill>
              <a:effectLst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F9B6E1-9900-6570-5868-CC9F516EAC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252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>
            <a:extLst>
              <a:ext uri="{FF2B5EF4-FFF2-40B4-BE49-F238E27FC236}">
                <a16:creationId xmlns:a16="http://schemas.microsoft.com/office/drawing/2014/main" id="{FD7E0CD8-D94D-46F1-8D07-266DA15D5CB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备注占位符 2">
            <a:extLst>
              <a:ext uri="{FF2B5EF4-FFF2-40B4-BE49-F238E27FC236}">
                <a16:creationId xmlns:a16="http://schemas.microsoft.com/office/drawing/2014/main" id="{1DD2C1A3-9D7A-4959-B26D-0507338EAE4C}"/>
              </a:ext>
            </a:extLst>
          </p:cNvPr>
          <p:cNvSpPr>
            <a:spLocks noGrp="1"/>
          </p:cNvSpPr>
          <p:nvPr>
            <p:ph type="body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676" name="灯片编号占位符 3">
            <a:extLst>
              <a:ext uri="{FF2B5EF4-FFF2-40B4-BE49-F238E27FC236}">
                <a16:creationId xmlns:a16="http://schemas.microsoft.com/office/drawing/2014/main" id="{7D3B1429-11A8-402B-9750-D49D834243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AB9C1381-7603-4539-B9A1-4B9E6D741A24}" type="slidenum">
              <a:rPr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>
            <a:extLst>
              <a:ext uri="{FF2B5EF4-FFF2-40B4-BE49-F238E27FC236}">
                <a16:creationId xmlns:a16="http://schemas.microsoft.com/office/drawing/2014/main" id="{CA1C52EA-1AB5-4905-B164-9EB621EE81F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备注占位符 2">
            <a:extLst>
              <a:ext uri="{FF2B5EF4-FFF2-40B4-BE49-F238E27FC236}">
                <a16:creationId xmlns:a16="http://schemas.microsoft.com/office/drawing/2014/main" id="{B66F84C0-7043-4A48-921D-4693DE06C289}"/>
              </a:ext>
            </a:extLst>
          </p:cNvPr>
          <p:cNvSpPr>
            <a:spLocks noGrp="1"/>
          </p:cNvSpPr>
          <p:nvPr>
            <p:ph type="body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/>
              <a:t>Java API</a:t>
            </a:r>
            <a:r>
              <a:rPr lang="zh-CN" altLang="zh-CN"/>
              <a:t>就是</a:t>
            </a:r>
            <a:r>
              <a:rPr lang="en-US" altLang="zh-CN"/>
              <a:t>Java</a:t>
            </a:r>
            <a:r>
              <a:rPr lang="zh-CN" altLang="zh-CN"/>
              <a:t>提供给我们使用的类，这些类将底层的实现封装了起来，我们不需要关心这些类是如何实现的，只需要学习这些类如何使用。</a:t>
            </a:r>
          </a:p>
          <a:p>
            <a:r>
              <a:rPr lang="zh-CN" altLang="zh-CN"/>
              <a:t>我们可以通过查帮助文档来了解</a:t>
            </a:r>
            <a:r>
              <a:rPr lang="en-US" altLang="zh-CN"/>
              <a:t>Java</a:t>
            </a:r>
            <a:r>
              <a:rPr lang="zh-CN" altLang="zh-CN"/>
              <a:t>提供的</a:t>
            </a:r>
            <a:r>
              <a:rPr lang="en-US" altLang="zh-CN"/>
              <a:t>API</a:t>
            </a:r>
            <a:r>
              <a:rPr lang="zh-CN" altLang="zh-CN"/>
              <a:t>如何使用</a:t>
            </a: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30724" name="灯片编号占位符 3">
            <a:extLst>
              <a:ext uri="{FF2B5EF4-FFF2-40B4-BE49-F238E27FC236}">
                <a16:creationId xmlns:a16="http://schemas.microsoft.com/office/drawing/2014/main" id="{5A0F0FB0-E891-4B0D-9575-B7C2F2A493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E6936F94-2E31-42E6-9E85-BD658DB1A055}" type="slidenum">
              <a:rPr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>
            <a:extLst>
              <a:ext uri="{FF2B5EF4-FFF2-40B4-BE49-F238E27FC236}">
                <a16:creationId xmlns:a16="http://schemas.microsoft.com/office/drawing/2014/main" id="{4B441650-EA42-4BBF-B2BF-252015566C9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备注占位符 2">
            <a:extLst>
              <a:ext uri="{FF2B5EF4-FFF2-40B4-BE49-F238E27FC236}">
                <a16:creationId xmlns:a16="http://schemas.microsoft.com/office/drawing/2014/main" id="{A9F131CC-09ED-4854-B289-FA728BACB876}"/>
              </a:ext>
            </a:extLst>
          </p:cNvPr>
          <p:cNvSpPr>
            <a:spLocks noGrp="1"/>
          </p:cNvSpPr>
          <p:nvPr>
            <p:ph type="body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/>
              <a:t>Java API</a:t>
            </a:r>
            <a:r>
              <a:rPr lang="zh-CN" altLang="zh-CN"/>
              <a:t>就是</a:t>
            </a:r>
            <a:r>
              <a:rPr lang="en-US" altLang="zh-CN"/>
              <a:t>Java</a:t>
            </a:r>
            <a:r>
              <a:rPr lang="zh-CN" altLang="zh-CN"/>
              <a:t>提供给我们使用的类，这些类将底层的实现封装了起来，我们不需要关心这些类是如何实现的，只需要学习这些类如何使用。</a:t>
            </a:r>
          </a:p>
          <a:p>
            <a:r>
              <a:rPr lang="zh-CN" altLang="zh-CN"/>
              <a:t>我们可以通过查帮助文档来了解</a:t>
            </a:r>
            <a:r>
              <a:rPr lang="en-US" altLang="zh-CN"/>
              <a:t>Java</a:t>
            </a:r>
            <a:r>
              <a:rPr lang="zh-CN" altLang="zh-CN"/>
              <a:t>提供的</a:t>
            </a:r>
            <a:r>
              <a:rPr lang="en-US" altLang="zh-CN"/>
              <a:t>API</a:t>
            </a:r>
            <a:r>
              <a:rPr lang="zh-CN" altLang="zh-CN"/>
              <a:t>如何使用</a:t>
            </a: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34820" name="灯片编号占位符 3">
            <a:extLst>
              <a:ext uri="{FF2B5EF4-FFF2-40B4-BE49-F238E27FC236}">
                <a16:creationId xmlns:a16="http://schemas.microsoft.com/office/drawing/2014/main" id="{80BDFF18-DF2F-40D5-9AAA-2113D24C74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60B36000-71C4-45D1-923B-8F55384247F4}" type="slidenum">
              <a:rPr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644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ED916A-3E34-4B9E-8F9F-7A8921A30F9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197" y="956241"/>
            <a:ext cx="11060481" cy="53318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单击此处编辑内容</a:t>
            </a:r>
            <a:endParaRPr lang="zh-CN" altLang="en-US" dirty="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E0BD5DE7-58FF-A736-CEC2-C49FBA546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196" y="336399"/>
            <a:ext cx="10747497" cy="4744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2828A69B-715F-4EF1-58FB-A763C01CE99E}"/>
              </a:ext>
            </a:extLst>
          </p:cNvPr>
          <p:cNvSpPr/>
          <p:nvPr userDrawn="1"/>
        </p:nvSpPr>
        <p:spPr>
          <a:xfrm>
            <a:off x="221806" y="190972"/>
            <a:ext cx="144104" cy="14410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D09C51A0-F849-48A7-BC23-68B1480BCFBA}"/>
              </a:ext>
            </a:extLst>
          </p:cNvPr>
          <p:cNvSpPr/>
          <p:nvPr userDrawn="1"/>
        </p:nvSpPr>
        <p:spPr>
          <a:xfrm>
            <a:off x="293858" y="224694"/>
            <a:ext cx="220764" cy="2207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74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55DD043-453D-F04F-965C-A5E686829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68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57813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>
            <a:extLst>
              <a:ext uri="{FF2B5EF4-FFF2-40B4-BE49-F238E27FC236}">
                <a16:creationId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34060990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0">
            <a:extLst>
              <a:ext uri="{FF2B5EF4-FFF2-40B4-BE49-F238E27FC236}">
                <a16:creationId xmlns:a16="http://schemas.microsoft.com/office/drawing/2014/main" id="{A2C6D317-56F4-9711-5A26-95000236D36F}"/>
              </a:ext>
            </a:extLst>
          </p:cNvPr>
          <p:cNvSpPr/>
          <p:nvPr userDrawn="1"/>
        </p:nvSpPr>
        <p:spPr>
          <a:xfrm>
            <a:off x="375011" y="1961115"/>
            <a:ext cx="220344" cy="22034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B200C4C-3F9D-867C-E497-ADCB7E43A5BB}"/>
              </a:ext>
            </a:extLst>
          </p:cNvPr>
          <p:cNvSpPr/>
          <p:nvPr userDrawn="1"/>
        </p:nvSpPr>
        <p:spPr>
          <a:xfrm>
            <a:off x="2838084" y="-2028162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4824A05E-CCAC-E012-444F-D8238FD3ABEF}"/>
              </a:ext>
            </a:extLst>
          </p:cNvPr>
          <p:cNvSpPr/>
          <p:nvPr userDrawn="1"/>
        </p:nvSpPr>
        <p:spPr>
          <a:xfrm>
            <a:off x="4568596" y="-297650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C93AF0E-4B39-C67D-D03D-00737E937EE7}"/>
              </a:ext>
            </a:extLst>
          </p:cNvPr>
          <p:cNvSpPr/>
          <p:nvPr userDrawn="1"/>
        </p:nvSpPr>
        <p:spPr>
          <a:xfrm>
            <a:off x="6170528" y="1304282"/>
            <a:ext cx="2620620" cy="2620620"/>
          </a:xfrm>
          <a:prstGeom prst="ellipse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545B57F-7D9D-4AD8-9FE4-E5267D65BB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400" y="2220686"/>
            <a:ext cx="10858500" cy="8690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lang="zh-CN" altLang="en-US" sz="4800" b="1" dirty="0">
                <a:solidFill>
                  <a:schemeClr val="accent1"/>
                </a:solidFill>
              </a:defRPr>
            </a:lvl1pPr>
          </a:lstStyle>
          <a:p>
            <a:pPr lvl="0" defTabSz="914354"/>
            <a:r>
              <a:rPr lang="zh-CN" altLang="en-US"/>
              <a:t>点击输入一级标题</a:t>
            </a:r>
            <a:endParaRPr lang="zh-CN" altLang="en-US" dirty="0"/>
          </a:p>
        </p:txBody>
      </p:sp>
      <p:grpSp>
        <p:nvGrpSpPr>
          <p:cNvPr id="6" name="íS1iďê">
            <a:extLst>
              <a:ext uri="{FF2B5EF4-FFF2-40B4-BE49-F238E27FC236}">
                <a16:creationId xmlns:a16="http://schemas.microsoft.com/office/drawing/2014/main" id="{4883F772-DFB6-F082-E942-F47544710FF8}"/>
              </a:ext>
            </a:extLst>
          </p:cNvPr>
          <p:cNvGrpSpPr/>
          <p:nvPr userDrawn="1"/>
        </p:nvGrpSpPr>
        <p:grpSpPr>
          <a:xfrm>
            <a:off x="7262969" y="2396723"/>
            <a:ext cx="435738" cy="435738"/>
            <a:chOff x="7101141" y="4197557"/>
            <a:chExt cx="435738" cy="435738"/>
          </a:xfrm>
        </p:grpSpPr>
        <p:sp>
          <p:nvSpPr>
            <p:cNvPr id="11" name="iS1íḓê">
              <a:extLst>
                <a:ext uri="{FF2B5EF4-FFF2-40B4-BE49-F238E27FC236}">
                  <a16:creationId xmlns:a16="http://schemas.microsoft.com/office/drawing/2014/main" id="{6F73DB22-8BD9-67FD-6EBE-B56D6BF83FC2}"/>
                </a:ext>
              </a:extLst>
            </p:cNvPr>
            <p:cNvSpPr/>
            <p:nvPr/>
          </p:nvSpPr>
          <p:spPr>
            <a:xfrm>
              <a:off x="7101141" y="4197557"/>
              <a:ext cx="435738" cy="435738"/>
            </a:xfrm>
            <a:prstGeom prst="ellipse">
              <a:avLst/>
            </a:prstGeom>
            <a:solidFill>
              <a:schemeClr val="accent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î$ľiḓe">
              <a:extLst>
                <a:ext uri="{FF2B5EF4-FFF2-40B4-BE49-F238E27FC236}">
                  <a16:creationId xmlns:a16="http://schemas.microsoft.com/office/drawing/2014/main" id="{82339D60-0D0F-E0A8-9FEF-57B1B018D0C7}"/>
                </a:ext>
              </a:extLst>
            </p:cNvPr>
            <p:cNvSpPr/>
            <p:nvPr userDrawn="1"/>
          </p:nvSpPr>
          <p:spPr>
            <a:xfrm>
              <a:off x="7252642" y="4348192"/>
              <a:ext cx="132735" cy="13273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FC241F82-E1B0-0249-A9D6-2656A3C64C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3586894"/>
            <a:ext cx="4486275" cy="5635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zh-CN" altLang="en-US"/>
              <a:t>点击输入副标题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F4E1EF7-DD7F-C77D-A571-C682C80AC047}"/>
              </a:ext>
            </a:extLst>
          </p:cNvPr>
          <p:cNvSpPr/>
          <p:nvPr userDrawn="1"/>
        </p:nvSpPr>
        <p:spPr>
          <a:xfrm>
            <a:off x="485183" y="1962438"/>
            <a:ext cx="350434" cy="3504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3C9B1B7-3BA3-1D3F-637E-1B77EAD927E4}"/>
              </a:ext>
            </a:extLst>
          </p:cNvPr>
          <p:cNvSpPr txBox="1"/>
          <p:nvPr userDrawn="1"/>
        </p:nvSpPr>
        <p:spPr>
          <a:xfrm>
            <a:off x="660399" y="6111671"/>
            <a:ext cx="80657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i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多一句没有，少一句不行，用更短的时间，教会更实用的技术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76DEFC5-AB31-715D-5481-255694BCA629}"/>
              </a:ext>
            </a:extLst>
          </p:cNvPr>
          <p:cNvSpPr/>
          <p:nvPr userDrawn="1"/>
        </p:nvSpPr>
        <p:spPr>
          <a:xfrm>
            <a:off x="720618" y="5942536"/>
            <a:ext cx="2001676" cy="6362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1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EA3F6F4D-08CF-9E00-D954-69D3520E64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081" t="21237" r="10346" b="18121"/>
          <a:stretch/>
        </p:blipFill>
        <p:spPr>
          <a:xfrm>
            <a:off x="9956716" y="152244"/>
            <a:ext cx="1848051" cy="60511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1E490B8-2AEA-ACCD-9526-01BED78DEB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64276" flipH="1" flipV="1">
            <a:off x="3592764" y="481454"/>
            <a:ext cx="9317253" cy="621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5414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完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>
            <a:extLst>
              <a:ext uri="{FF2B5EF4-FFF2-40B4-BE49-F238E27FC236}">
                <a16:creationId xmlns:a16="http://schemas.microsoft.com/office/drawing/2014/main" id="{9C7E64E7-1F0A-79D2-A263-3605467F0B51}"/>
              </a:ext>
            </a:extLst>
          </p:cNvPr>
          <p:cNvSpPr/>
          <p:nvPr userDrawn="1"/>
        </p:nvSpPr>
        <p:spPr>
          <a:xfrm>
            <a:off x="1367628" y="-1213754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C8A0D84D-155A-2194-ED3A-5A7CB9A4B72A}"/>
              </a:ext>
            </a:extLst>
          </p:cNvPr>
          <p:cNvSpPr/>
          <p:nvPr userDrawn="1"/>
        </p:nvSpPr>
        <p:spPr>
          <a:xfrm>
            <a:off x="3098140" y="516758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0F7740DA-4F67-1648-9FE7-BA25A7F2910D}"/>
              </a:ext>
            </a:extLst>
          </p:cNvPr>
          <p:cNvSpPr/>
          <p:nvPr userDrawn="1"/>
        </p:nvSpPr>
        <p:spPr>
          <a:xfrm>
            <a:off x="4700072" y="2118690"/>
            <a:ext cx="2620620" cy="2620620"/>
          </a:xfrm>
          <a:prstGeom prst="ellipse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iṩ1iḍé">
            <a:extLst>
              <a:ext uri="{FF2B5EF4-FFF2-40B4-BE49-F238E27FC236}">
                <a16:creationId xmlns:a16="http://schemas.microsoft.com/office/drawing/2014/main" id="{7F87E56D-6D24-DF28-4A8B-DD94A5588CCD}"/>
              </a:ext>
            </a:extLst>
          </p:cNvPr>
          <p:cNvSpPr/>
          <p:nvPr userDrawn="1"/>
        </p:nvSpPr>
        <p:spPr>
          <a:xfrm>
            <a:off x="0" y="2689964"/>
            <a:ext cx="12192000" cy="147807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90000">
                <a:schemeClr val="accent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57CD92EE-FE45-4CC1-22A5-2D2AFAEDCC3F}"/>
              </a:ext>
            </a:extLst>
          </p:cNvPr>
          <p:cNvGrpSpPr/>
          <p:nvPr userDrawn="1"/>
        </p:nvGrpSpPr>
        <p:grpSpPr>
          <a:xfrm>
            <a:off x="3131925" y="2916806"/>
            <a:ext cx="4953838" cy="853924"/>
            <a:chOff x="3131925" y="2844887"/>
            <a:chExt cx="4953838" cy="853924"/>
          </a:xfrm>
        </p:grpSpPr>
        <p:pic>
          <p:nvPicPr>
            <p:cNvPr id="33" name="图片 1">
              <a:extLst>
                <a:ext uri="{FF2B5EF4-FFF2-40B4-BE49-F238E27FC236}">
                  <a16:creationId xmlns:a16="http://schemas.microsoft.com/office/drawing/2014/main" id="{C64F9D38-0ED4-99F8-903A-45555ADF802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627"/>
            <a:stretch/>
          </p:blipFill>
          <p:spPr bwMode="auto">
            <a:xfrm>
              <a:off x="3131925" y="2844887"/>
              <a:ext cx="2948463" cy="853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C2C68E28-2375-6922-E133-284E7821B44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10382" y="3154751"/>
              <a:ext cx="0" cy="3801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C7DE38E-8849-1998-75E8-89E432D90EBE}"/>
                </a:ext>
              </a:extLst>
            </p:cNvPr>
            <p:cNvSpPr txBox="1"/>
            <p:nvPr userDrawn="1"/>
          </p:nvSpPr>
          <p:spPr>
            <a:xfrm>
              <a:off x="6096001" y="3021658"/>
              <a:ext cx="19897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传智教育旗下</a:t>
              </a:r>
              <a:endParaRPr lang="en-US" altLang="zh-CN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endParaRPr>
            </a:p>
            <a:p>
              <a:r>
                <a:rPr lang="zh-CN" altLang="en-US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高端</a:t>
              </a:r>
              <a:r>
                <a:rPr lang="en-US" altLang="zh-CN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IT</a:t>
              </a:r>
              <a:r>
                <a:rPr lang="zh-CN" altLang="en-US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教育品牌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70038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完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>
            <a:extLst>
              <a:ext uri="{FF2B5EF4-FFF2-40B4-BE49-F238E27FC236}">
                <a16:creationId xmlns:a16="http://schemas.microsoft.com/office/drawing/2014/main" id="{9C7E64E7-1F0A-79D2-A263-3605467F0B51}"/>
              </a:ext>
            </a:extLst>
          </p:cNvPr>
          <p:cNvSpPr/>
          <p:nvPr userDrawn="1"/>
        </p:nvSpPr>
        <p:spPr>
          <a:xfrm>
            <a:off x="1367628" y="-1213754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C8A0D84D-155A-2194-ED3A-5A7CB9A4B72A}"/>
              </a:ext>
            </a:extLst>
          </p:cNvPr>
          <p:cNvSpPr/>
          <p:nvPr userDrawn="1"/>
        </p:nvSpPr>
        <p:spPr>
          <a:xfrm>
            <a:off x="3098140" y="516758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0F7740DA-4F67-1648-9FE7-BA25A7F2910D}"/>
              </a:ext>
            </a:extLst>
          </p:cNvPr>
          <p:cNvSpPr/>
          <p:nvPr userDrawn="1"/>
        </p:nvSpPr>
        <p:spPr>
          <a:xfrm>
            <a:off x="4700072" y="2118690"/>
            <a:ext cx="2620620" cy="2620620"/>
          </a:xfrm>
          <a:prstGeom prst="ellipse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iṩ1iḍé">
            <a:extLst>
              <a:ext uri="{FF2B5EF4-FFF2-40B4-BE49-F238E27FC236}">
                <a16:creationId xmlns:a16="http://schemas.microsoft.com/office/drawing/2014/main" id="{7F87E56D-6D24-DF28-4A8B-DD94A5588CCD}"/>
              </a:ext>
            </a:extLst>
          </p:cNvPr>
          <p:cNvSpPr/>
          <p:nvPr userDrawn="1"/>
        </p:nvSpPr>
        <p:spPr>
          <a:xfrm>
            <a:off x="0" y="2689964"/>
            <a:ext cx="12192000" cy="147807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90000">
                <a:schemeClr val="accent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73673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>
            <a:extLst>
              <a:ext uri="{FF2B5EF4-FFF2-40B4-BE49-F238E27FC236}">
                <a16:creationId xmlns:a16="http://schemas.microsoft.com/office/drawing/2014/main" id="{C3296A99-F5C4-3E6A-FF6E-4852C12DEE94}"/>
              </a:ext>
            </a:extLst>
          </p:cNvPr>
          <p:cNvSpPr/>
          <p:nvPr userDrawn="1"/>
        </p:nvSpPr>
        <p:spPr>
          <a:xfrm>
            <a:off x="5164772" y="3294162"/>
            <a:ext cx="409736" cy="40973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iS1íḓê">
            <a:extLst>
              <a:ext uri="{FF2B5EF4-FFF2-40B4-BE49-F238E27FC236}">
                <a16:creationId xmlns:a16="http://schemas.microsoft.com/office/drawing/2014/main" id="{2B661CB4-3CBD-5C2B-5102-A013FB7A719E}"/>
              </a:ext>
            </a:extLst>
          </p:cNvPr>
          <p:cNvSpPr/>
          <p:nvPr/>
        </p:nvSpPr>
        <p:spPr>
          <a:xfrm>
            <a:off x="4465022" y="2360164"/>
            <a:ext cx="1119534" cy="1119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latin typeface="+mj-ea"/>
              <a:ea typeface="+mj-ea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C6ED1A-7B72-CBE7-8DC0-8CA41549B7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4165" y="2469081"/>
            <a:ext cx="3397250" cy="9017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3600"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章节标题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F3EC600-D80B-73CA-E06E-8768FDEAA4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82323" y="2679425"/>
            <a:ext cx="884931" cy="4810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/>
              <a:t>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0298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目录章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3">
            <a:extLst>
              <a:ext uri="{FF2B5EF4-FFF2-40B4-BE49-F238E27FC236}">
                <a16:creationId xmlns:a16="http://schemas.microsoft.com/office/drawing/2014/main" id="{3AF24492-4E99-231B-3CC0-5126876878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15250" y="2203927"/>
            <a:ext cx="3484714" cy="668338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章节标题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F8D91FFE-8D14-92DF-853D-BD4509B509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85052" y="2526861"/>
            <a:ext cx="879475" cy="786140"/>
          </a:xfrm>
          <a:prstGeom prst="rect">
            <a:avLst/>
          </a:prstGeom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Heavy"/>
                <a:ea typeface="阿里巴巴普惠体 Heavy"/>
                <a:cs typeface="+mn-cs"/>
              </a:rPr>
              <a:t>1</a:t>
            </a: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Heavy"/>
              <a:ea typeface="阿里巴巴普惠体 Heavy"/>
              <a:cs typeface="+mn-cs"/>
            </a:endParaRPr>
          </a:p>
        </p:txBody>
      </p:sp>
      <p:sp>
        <p:nvSpPr>
          <p:cNvPr id="2" name="文本占位符 25">
            <a:extLst>
              <a:ext uri="{FF2B5EF4-FFF2-40B4-BE49-F238E27FC236}">
                <a16:creationId xmlns:a16="http://schemas.microsoft.com/office/drawing/2014/main" id="{16A7C205-45D1-F79D-939F-C8FE0D7B4E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51439" y="2924827"/>
            <a:ext cx="3692525" cy="2206679"/>
          </a:xfrm>
          <a:prstGeom prst="rect">
            <a:avLst/>
          </a:prstGeom>
        </p:spPr>
        <p:txBody>
          <a:bodyPr anchor="t"/>
          <a:lstStyle>
            <a:lvl1pPr marL="342900" indent="-342900" algn="l">
              <a:lnSpc>
                <a:spcPct val="150000"/>
              </a:lnSpc>
              <a:buFont typeface="Wingdings" panose="05000000000000000000" pitchFamily="2" charset="2"/>
              <a:buChar char="u"/>
              <a:defRPr sz="1800">
                <a:solidFill>
                  <a:schemeClr val="tx1"/>
                </a:solidFill>
                <a:latin typeface="+mn-ea"/>
                <a:ea typeface="+mn-ea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/>
              <a:t>目录样式</a:t>
            </a:r>
            <a:endParaRPr lang="en-US" altLang="zh-CN"/>
          </a:p>
          <a:p>
            <a:pPr lvl="0"/>
            <a:r>
              <a:rPr lang="zh-CN" altLang="en-US"/>
              <a:t>目录样式</a:t>
            </a:r>
            <a:endParaRPr lang="en-US" altLang="zh-CN"/>
          </a:p>
          <a:p>
            <a:pPr lvl="0"/>
            <a:r>
              <a:rPr lang="zh-CN" altLang="en-US"/>
              <a:t>目录样式</a:t>
            </a:r>
            <a:endParaRPr lang="en-US" altLang="zh-CN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A26BF0C3-E78F-A831-4B61-1EB569AD1BF9}"/>
              </a:ext>
            </a:extLst>
          </p:cNvPr>
          <p:cNvSpPr/>
          <p:nvPr userDrawn="1"/>
        </p:nvSpPr>
        <p:spPr>
          <a:xfrm>
            <a:off x="5164772" y="3294162"/>
            <a:ext cx="409736" cy="40973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iS1íḓê">
            <a:extLst>
              <a:ext uri="{FF2B5EF4-FFF2-40B4-BE49-F238E27FC236}">
                <a16:creationId xmlns:a16="http://schemas.microsoft.com/office/drawing/2014/main" id="{2B661CB4-3CBD-5C2B-5102-A013FB7A719E}"/>
              </a:ext>
            </a:extLst>
          </p:cNvPr>
          <p:cNvSpPr/>
          <p:nvPr/>
        </p:nvSpPr>
        <p:spPr>
          <a:xfrm>
            <a:off x="4465022" y="2360164"/>
            <a:ext cx="1119534" cy="1119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788675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06715BF8-0A12-5796-1551-488CA6BA7E8B}"/>
              </a:ext>
            </a:extLst>
          </p:cNvPr>
          <p:cNvSpPr txBox="1"/>
          <p:nvPr userDrawn="1"/>
        </p:nvSpPr>
        <p:spPr>
          <a:xfrm>
            <a:off x="2241443" y="2409978"/>
            <a:ext cx="21675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b="1" i="0" dirty="0">
                <a:gradFill>
                  <a:gsLst>
                    <a:gs pos="100000">
                      <a:schemeClr val="accent1">
                        <a:alpha val="15000"/>
                      </a:schemeClr>
                    </a:gs>
                    <a:gs pos="0">
                      <a:schemeClr val="accent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CONTENT</a:t>
            </a:r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6B50EE85-71F0-6A4A-F2C6-2ACBA4D846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85378" y="1900229"/>
            <a:ext cx="3692525" cy="2631150"/>
          </a:xfrm>
          <a:prstGeom prst="rect">
            <a:avLst/>
          </a:prstGeom>
        </p:spPr>
        <p:txBody>
          <a:bodyPr anchor="ctr"/>
          <a:lstStyle>
            <a:lvl1pPr marL="342900" indent="-342900" algn="l">
              <a:lnSpc>
                <a:spcPct val="150000"/>
              </a:lnSpc>
              <a:buFont typeface="Wingdings" panose="05000000000000000000" pitchFamily="2" charset="2"/>
              <a:buChar char="u"/>
              <a:defRPr sz="1800">
                <a:solidFill>
                  <a:schemeClr val="tx1"/>
                </a:solidFill>
                <a:latin typeface="+mn-ea"/>
                <a:ea typeface="+mn-ea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目录样式</a:t>
            </a:r>
            <a:endParaRPr lang="en-US" altLang="zh-CN" dirty="0"/>
          </a:p>
          <a:p>
            <a:pPr lvl="0"/>
            <a:r>
              <a:rPr lang="zh-CN" altLang="en-US" dirty="0"/>
              <a:t>目录样式</a:t>
            </a:r>
            <a:endParaRPr lang="en-US" altLang="zh-CN" dirty="0"/>
          </a:p>
          <a:p>
            <a:pPr lvl="0"/>
            <a:r>
              <a:rPr lang="zh-CN" altLang="en-US" dirty="0"/>
              <a:t>目录样式</a:t>
            </a:r>
            <a:endParaRPr lang="en-US" altLang="zh-CN" dirty="0"/>
          </a:p>
        </p:txBody>
      </p:sp>
      <p:sp>
        <p:nvSpPr>
          <p:cNvPr id="27" name="íşľíďe">
            <a:extLst>
              <a:ext uri="{FF2B5EF4-FFF2-40B4-BE49-F238E27FC236}">
                <a16:creationId xmlns:a16="http://schemas.microsoft.com/office/drawing/2014/main" id="{32B4F824-6998-DCF1-0043-E682C565BE4E}"/>
              </a:ext>
            </a:extLst>
          </p:cNvPr>
          <p:cNvSpPr txBox="1"/>
          <p:nvPr userDrawn="1"/>
        </p:nvSpPr>
        <p:spPr>
          <a:xfrm flipH="1">
            <a:off x="2089175" y="3046558"/>
            <a:ext cx="2319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面向对象编程</a:t>
            </a:r>
          </a:p>
        </p:txBody>
      </p:sp>
    </p:spTree>
    <p:extLst>
      <p:ext uri="{BB962C8B-B14F-4D97-AF65-F5344CB8AC3E}">
        <p14:creationId xmlns:p14="http://schemas.microsoft.com/office/powerpoint/2010/main" val="6412207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E1FF55-183C-B00F-0654-486C51EE46F8}"/>
              </a:ext>
            </a:extLst>
          </p:cNvPr>
          <p:cNvSpPr txBox="1"/>
          <p:nvPr userDrawn="1"/>
        </p:nvSpPr>
        <p:spPr>
          <a:xfrm>
            <a:off x="542133" y="2901905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QUESTION</a:t>
            </a:r>
          </a:p>
        </p:txBody>
      </p:sp>
      <p:sp>
        <p:nvSpPr>
          <p:cNvPr id="5" name="íşľíďe">
            <a:extLst>
              <a:ext uri="{FF2B5EF4-FFF2-40B4-BE49-F238E27FC236}">
                <a16:creationId xmlns:a16="http://schemas.microsoft.com/office/drawing/2014/main" id="{15262CD2-DC49-591E-1FDE-EF5326FA20FD}"/>
              </a:ext>
            </a:extLst>
          </p:cNvPr>
          <p:cNvSpPr txBox="1"/>
          <p:nvPr userDrawn="1"/>
        </p:nvSpPr>
        <p:spPr>
          <a:xfrm flipH="1">
            <a:off x="1025447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思考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52236" y="1735810"/>
            <a:ext cx="6967456" cy="337863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200000"/>
              </a:lnSpc>
              <a:buNone/>
              <a:defRPr sz="2400"/>
            </a:lvl1pPr>
          </a:lstStyle>
          <a:p>
            <a:pPr lvl="0"/>
            <a:r>
              <a:rPr lang="zh-CN" altLang="en-US"/>
              <a:t>点击输入问题标题，问题描述</a:t>
            </a:r>
          </a:p>
        </p:txBody>
      </p:sp>
    </p:spTree>
    <p:extLst>
      <p:ext uri="{BB962C8B-B14F-4D97-AF65-F5344CB8AC3E}">
        <p14:creationId xmlns:p14="http://schemas.microsoft.com/office/powerpoint/2010/main" val="3817029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7">
            <a:extLst>
              <a:ext uri="{FF2B5EF4-FFF2-40B4-BE49-F238E27FC236}">
                <a16:creationId xmlns:a16="http://schemas.microsoft.com/office/drawing/2014/main" id="{FCDA8ECA-5550-1579-68CA-CC29E9FAE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26" y="335203"/>
            <a:ext cx="10737020" cy="47441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0F420230-886B-D4D3-2B3C-23A24A3C217F}"/>
              </a:ext>
            </a:extLst>
          </p:cNvPr>
          <p:cNvSpPr/>
          <p:nvPr userDrawn="1"/>
        </p:nvSpPr>
        <p:spPr>
          <a:xfrm>
            <a:off x="221806" y="190972"/>
            <a:ext cx="144104" cy="14410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0C47F643-5264-44DA-EC51-A1FD97EB2FDA}"/>
              </a:ext>
            </a:extLst>
          </p:cNvPr>
          <p:cNvSpPr/>
          <p:nvPr userDrawn="1"/>
        </p:nvSpPr>
        <p:spPr>
          <a:xfrm>
            <a:off x="293858" y="224694"/>
            <a:ext cx="220764" cy="2207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642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534625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BRIEF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017939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小结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32269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534625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TARGET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017939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目标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04020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E1FF55-183C-B00F-0654-486C51EE46F8}"/>
              </a:ext>
            </a:extLst>
          </p:cNvPr>
          <p:cNvSpPr txBox="1"/>
          <p:nvPr userDrawn="1"/>
        </p:nvSpPr>
        <p:spPr>
          <a:xfrm>
            <a:off x="788316" y="2901905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QUESTION</a:t>
            </a:r>
          </a:p>
        </p:txBody>
      </p:sp>
      <p:sp>
        <p:nvSpPr>
          <p:cNvPr id="5" name="íşľíďe">
            <a:extLst>
              <a:ext uri="{FF2B5EF4-FFF2-40B4-BE49-F238E27FC236}">
                <a16:creationId xmlns:a16="http://schemas.microsoft.com/office/drawing/2014/main" id="{15262CD2-DC49-591E-1FDE-EF5326FA20FD}"/>
              </a:ext>
            </a:extLst>
          </p:cNvPr>
          <p:cNvSpPr txBox="1"/>
          <p:nvPr userDrawn="1"/>
        </p:nvSpPr>
        <p:spPr>
          <a:xfrm flipH="1">
            <a:off x="1271630" y="3071182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思考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52236" y="1735810"/>
            <a:ext cx="6967456" cy="337863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200000"/>
              </a:lnSpc>
              <a:buNone/>
              <a:defRPr sz="2400"/>
            </a:lvl1pPr>
          </a:lstStyle>
          <a:p>
            <a:pPr lvl="0"/>
            <a:r>
              <a:rPr lang="zh-CN" altLang="en-US"/>
              <a:t>点击输入问题标题，问题描述</a:t>
            </a:r>
          </a:p>
        </p:txBody>
      </p:sp>
    </p:spTree>
    <p:extLst>
      <p:ext uri="{BB962C8B-B14F-4D97-AF65-F5344CB8AC3E}">
        <p14:creationId xmlns:p14="http://schemas.microsoft.com/office/powerpoint/2010/main" val="32163038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757361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BRIEF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240675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小结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44872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小结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757361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TARGET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240675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目标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6513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无标题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3712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>
            <a:extLst>
              <a:ext uri="{FF2B5EF4-FFF2-40B4-BE49-F238E27FC236}">
                <a16:creationId xmlns:a16="http://schemas.microsoft.com/office/drawing/2014/main" id="{CE1A1E8E-5BFA-290B-CE2D-C63161DD862D}"/>
              </a:ext>
            </a:extLst>
          </p:cNvPr>
          <p:cNvSpPr/>
          <p:nvPr userDrawn="1"/>
        </p:nvSpPr>
        <p:spPr>
          <a:xfrm>
            <a:off x="410285" y="263623"/>
            <a:ext cx="201682" cy="20168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7">
            <a:extLst>
              <a:ext uri="{FF2B5EF4-FFF2-40B4-BE49-F238E27FC236}">
                <a16:creationId xmlns:a16="http://schemas.microsoft.com/office/drawing/2014/main" id="{28157308-7332-F855-6CD5-8994EF913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098" y="316670"/>
            <a:ext cx="9735968" cy="47441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7C282B3D-F354-6522-5657-ED6D2CE0D8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779" y="423789"/>
            <a:ext cx="201682" cy="201682"/>
          </a:xfrm>
          <a:prstGeom prst="rect">
            <a:avLst/>
          </a:prstGeom>
        </p:spPr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03B1F35-1C5E-4046-0266-04F81948A3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3099" y="1024932"/>
            <a:ext cx="9570540" cy="47805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此处</a:t>
            </a:r>
            <a:r>
              <a:rPr lang="en-US" altLang="zh-CN"/>
              <a:t>weight</a:t>
            </a:r>
            <a:r>
              <a:rPr lang="zh-CN" altLang="en-US"/>
              <a:t>案例内容，字体不可改，阿里巴巴惠普体</a:t>
            </a:r>
            <a:r>
              <a:rPr lang="en-US" altLang="zh-CN"/>
              <a:t>16</a:t>
            </a:r>
            <a:r>
              <a:rPr lang="zh-CN" altLang="en-US"/>
              <a:t>号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0A81A7A-9283-4012-AFC4-85E90FC61246}"/>
              </a:ext>
            </a:extLst>
          </p:cNvPr>
          <p:cNvGrpSpPr/>
          <p:nvPr userDrawn="1"/>
        </p:nvGrpSpPr>
        <p:grpSpPr>
          <a:xfrm>
            <a:off x="504134" y="308770"/>
            <a:ext cx="1212680" cy="453281"/>
            <a:chOff x="532462" y="1628775"/>
            <a:chExt cx="1212680" cy="453281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54670D28-3CCE-924C-0936-90894593722C}"/>
                </a:ext>
              </a:extLst>
            </p:cNvPr>
            <p:cNvSpPr/>
            <p:nvPr userDrawn="1"/>
          </p:nvSpPr>
          <p:spPr>
            <a:xfrm>
              <a:off x="695616" y="1668659"/>
              <a:ext cx="1031831" cy="373512"/>
            </a:xfrm>
            <a:prstGeom prst="roundRect">
              <a:avLst>
                <a:gd name="adj" fmla="val 15027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5B1B6FC-F79A-9918-E71A-665867D34C18}"/>
                </a:ext>
              </a:extLst>
            </p:cNvPr>
            <p:cNvSpPr/>
            <p:nvPr userDrawn="1"/>
          </p:nvSpPr>
          <p:spPr>
            <a:xfrm>
              <a:off x="532462" y="1628775"/>
              <a:ext cx="453281" cy="45328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831BBACC-20D7-DBD1-9827-7405F3805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8261" y="1754574"/>
              <a:ext cx="201682" cy="201682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2206755-775B-95BA-7085-C3DF286396FF}"/>
                </a:ext>
              </a:extLst>
            </p:cNvPr>
            <p:cNvSpPr txBox="1"/>
            <p:nvPr userDrawn="1"/>
          </p:nvSpPr>
          <p:spPr>
            <a:xfrm>
              <a:off x="1000760" y="1655360"/>
              <a:ext cx="7443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0">
                  <a:solidFill>
                    <a:schemeClr val="accent1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 sz="2000" b="0"/>
            </a:p>
          </p:txBody>
        </p:sp>
      </p:grpSp>
    </p:spTree>
    <p:extLst>
      <p:ext uri="{BB962C8B-B14F-4D97-AF65-F5344CB8AC3E}">
        <p14:creationId xmlns:p14="http://schemas.microsoft.com/office/powerpoint/2010/main" val="3671635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>
            <a:extLst>
              <a:ext uri="{FF2B5EF4-FFF2-40B4-BE49-F238E27FC236}">
                <a16:creationId xmlns:a16="http://schemas.microsoft.com/office/drawing/2014/main" id="{CE1A1E8E-5BFA-290B-CE2D-C63161DD862D}"/>
              </a:ext>
            </a:extLst>
          </p:cNvPr>
          <p:cNvSpPr/>
          <p:nvPr userDrawn="1"/>
        </p:nvSpPr>
        <p:spPr>
          <a:xfrm>
            <a:off x="410285" y="263623"/>
            <a:ext cx="201682" cy="20168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7">
            <a:extLst>
              <a:ext uri="{FF2B5EF4-FFF2-40B4-BE49-F238E27FC236}">
                <a16:creationId xmlns:a16="http://schemas.microsoft.com/office/drawing/2014/main" id="{28157308-7332-F855-6CD5-8994EF913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098" y="316670"/>
            <a:ext cx="9735968" cy="47441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7C282B3D-F354-6522-5657-ED6D2CE0D8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779" y="423789"/>
            <a:ext cx="201682" cy="201682"/>
          </a:xfrm>
          <a:prstGeom prst="rect">
            <a:avLst/>
          </a:prstGeom>
        </p:spPr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03B1F35-1C5E-4046-0266-04F81948A3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3099" y="1024932"/>
            <a:ext cx="9570540" cy="47805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此处</a:t>
            </a:r>
            <a:r>
              <a:rPr lang="en-US" altLang="zh-CN"/>
              <a:t>weight</a:t>
            </a:r>
            <a:r>
              <a:rPr lang="zh-CN" altLang="en-US"/>
              <a:t>案例内容，字体不可改，阿里巴巴惠普体</a:t>
            </a:r>
            <a:r>
              <a:rPr lang="en-US" altLang="zh-CN"/>
              <a:t>16</a:t>
            </a:r>
            <a:r>
              <a:rPr lang="zh-CN" altLang="en-US"/>
              <a:t>号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0A81A7A-9283-4012-AFC4-85E90FC61246}"/>
              </a:ext>
            </a:extLst>
          </p:cNvPr>
          <p:cNvGrpSpPr/>
          <p:nvPr userDrawn="1"/>
        </p:nvGrpSpPr>
        <p:grpSpPr>
          <a:xfrm>
            <a:off x="504134" y="308770"/>
            <a:ext cx="1212680" cy="453281"/>
            <a:chOff x="532462" y="1628775"/>
            <a:chExt cx="1212680" cy="453281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54670D28-3CCE-924C-0936-90894593722C}"/>
                </a:ext>
              </a:extLst>
            </p:cNvPr>
            <p:cNvSpPr/>
            <p:nvPr userDrawn="1"/>
          </p:nvSpPr>
          <p:spPr>
            <a:xfrm>
              <a:off x="695616" y="1668659"/>
              <a:ext cx="1031831" cy="373512"/>
            </a:xfrm>
            <a:prstGeom prst="roundRect">
              <a:avLst>
                <a:gd name="adj" fmla="val 15027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5B1B6FC-F79A-9918-E71A-665867D34C18}"/>
                </a:ext>
              </a:extLst>
            </p:cNvPr>
            <p:cNvSpPr/>
            <p:nvPr userDrawn="1"/>
          </p:nvSpPr>
          <p:spPr>
            <a:xfrm>
              <a:off x="532462" y="1628775"/>
              <a:ext cx="453281" cy="45328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831BBACC-20D7-DBD1-9827-7405F3805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8261" y="1754574"/>
              <a:ext cx="201682" cy="201682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2206755-775B-95BA-7085-C3DF286396FF}"/>
                </a:ext>
              </a:extLst>
            </p:cNvPr>
            <p:cNvSpPr txBox="1"/>
            <p:nvPr userDrawn="1"/>
          </p:nvSpPr>
          <p:spPr>
            <a:xfrm>
              <a:off x="1000760" y="1655360"/>
              <a:ext cx="7443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0">
                  <a:solidFill>
                    <a:schemeClr val="accent1"/>
                  </a:solidFill>
                  <a:ea typeface="Alibaba PuHuiTi B" pitchFamily="18" charset="-122"/>
                </a:rPr>
                <a:t>步骤</a:t>
              </a:r>
              <a:endParaRPr lang="zh-CN" altLang="en-US" sz="2000" b="0"/>
            </a:p>
          </p:txBody>
        </p:sp>
      </p:grpSp>
    </p:spTree>
    <p:extLst>
      <p:ext uri="{BB962C8B-B14F-4D97-AF65-F5344CB8AC3E}">
        <p14:creationId xmlns:p14="http://schemas.microsoft.com/office/powerpoint/2010/main" val="1801550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>
            <a:extLst>
              <a:ext uri="{FF2B5EF4-FFF2-40B4-BE49-F238E27FC236}">
                <a16:creationId xmlns:a16="http://schemas.microsoft.com/office/drawing/2014/main" id="{CE1A1E8E-5BFA-290B-CE2D-C63161DD862D}"/>
              </a:ext>
            </a:extLst>
          </p:cNvPr>
          <p:cNvSpPr/>
          <p:nvPr userDrawn="1"/>
        </p:nvSpPr>
        <p:spPr>
          <a:xfrm>
            <a:off x="410285" y="263623"/>
            <a:ext cx="201682" cy="20168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7">
            <a:extLst>
              <a:ext uri="{FF2B5EF4-FFF2-40B4-BE49-F238E27FC236}">
                <a16:creationId xmlns:a16="http://schemas.microsoft.com/office/drawing/2014/main" id="{28157308-7332-F855-6CD5-8994EF913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098" y="316670"/>
            <a:ext cx="9735968" cy="47441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7C282B3D-F354-6522-5657-ED6D2CE0D8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779" y="423789"/>
            <a:ext cx="201682" cy="201682"/>
          </a:xfrm>
          <a:prstGeom prst="rect">
            <a:avLst/>
          </a:prstGeom>
        </p:spPr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03B1F35-1C5E-4046-0266-04F81948A3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3099" y="1024932"/>
            <a:ext cx="9570540" cy="47805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此处</a:t>
            </a:r>
            <a:r>
              <a:rPr lang="en-US" altLang="zh-CN"/>
              <a:t>weight</a:t>
            </a:r>
            <a:r>
              <a:rPr lang="zh-CN" altLang="en-US"/>
              <a:t>案例内容，字体不可改，阿里巴巴惠普体</a:t>
            </a:r>
            <a:r>
              <a:rPr lang="en-US" altLang="zh-CN"/>
              <a:t>16</a:t>
            </a:r>
            <a:r>
              <a:rPr lang="zh-CN" altLang="en-US"/>
              <a:t>号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0A81A7A-9283-4012-AFC4-85E90FC61246}"/>
              </a:ext>
            </a:extLst>
          </p:cNvPr>
          <p:cNvGrpSpPr/>
          <p:nvPr userDrawn="1"/>
        </p:nvGrpSpPr>
        <p:grpSpPr>
          <a:xfrm>
            <a:off x="504134" y="308770"/>
            <a:ext cx="1212680" cy="453281"/>
            <a:chOff x="532462" y="1628775"/>
            <a:chExt cx="1212680" cy="453281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54670D28-3CCE-924C-0936-90894593722C}"/>
                </a:ext>
              </a:extLst>
            </p:cNvPr>
            <p:cNvSpPr/>
            <p:nvPr userDrawn="1"/>
          </p:nvSpPr>
          <p:spPr>
            <a:xfrm>
              <a:off x="695616" y="1668659"/>
              <a:ext cx="1031831" cy="373512"/>
            </a:xfrm>
            <a:prstGeom prst="roundRect">
              <a:avLst>
                <a:gd name="adj" fmla="val 15027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5B1B6FC-F79A-9918-E71A-665867D34C18}"/>
                </a:ext>
              </a:extLst>
            </p:cNvPr>
            <p:cNvSpPr/>
            <p:nvPr userDrawn="1"/>
          </p:nvSpPr>
          <p:spPr>
            <a:xfrm>
              <a:off x="532462" y="1628775"/>
              <a:ext cx="453281" cy="45328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831BBACC-20D7-DBD1-9827-7405F3805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8261" y="1754574"/>
              <a:ext cx="201682" cy="201682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2206755-775B-95BA-7085-C3DF286396FF}"/>
                </a:ext>
              </a:extLst>
            </p:cNvPr>
            <p:cNvSpPr txBox="1"/>
            <p:nvPr userDrawn="1"/>
          </p:nvSpPr>
          <p:spPr>
            <a:xfrm>
              <a:off x="1000760" y="1655360"/>
              <a:ext cx="7443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0">
                  <a:solidFill>
                    <a:schemeClr val="accent1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 sz="2000" b="0"/>
            </a:p>
          </p:txBody>
        </p:sp>
      </p:grpSp>
    </p:spTree>
    <p:extLst>
      <p:ext uri="{BB962C8B-B14F-4D97-AF65-F5344CB8AC3E}">
        <p14:creationId xmlns:p14="http://schemas.microsoft.com/office/powerpoint/2010/main" val="3398100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4028986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4327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3357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1">
            <a:extLst>
              <a:ext uri="{FF2B5EF4-FFF2-40B4-BE49-F238E27FC236}">
                <a16:creationId xmlns:a16="http://schemas.microsoft.com/office/drawing/2014/main" id="{2AF40A4C-1FC6-C591-0585-7320B21E30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8081" t="21237" r="10346" b="18121"/>
          <a:stretch/>
        </p:blipFill>
        <p:spPr>
          <a:xfrm>
            <a:off x="9956716" y="152244"/>
            <a:ext cx="1848051" cy="60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15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9" r:id="rId3"/>
    <p:sldLayoutId id="2147483666" r:id="rId4"/>
    <p:sldLayoutId id="2147483677" r:id="rId5"/>
    <p:sldLayoutId id="2147483678" r:id="rId6"/>
    <p:sldLayoutId id="2147483679" r:id="rId7"/>
    <p:sldLayoutId id="2147483689" r:id="rId8"/>
    <p:sldLayoutId id="2147483690" r:id="rId9"/>
    <p:sldLayoutId id="2147483692" r:id="rId10"/>
    <p:sldLayoutId id="2147483693" r:id="rId11"/>
    <p:sldLayoutId id="214748369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95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  <p:sldLayoutId id="214748369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六边形 63">
            <a:extLst>
              <a:ext uri="{FF2B5EF4-FFF2-40B4-BE49-F238E27FC236}">
                <a16:creationId xmlns:a16="http://schemas.microsoft.com/office/drawing/2014/main" id="{64701D48-3612-F015-7A0D-8329972945A7}"/>
              </a:ext>
            </a:extLst>
          </p:cNvPr>
          <p:cNvSpPr/>
          <p:nvPr userDrawn="1"/>
        </p:nvSpPr>
        <p:spPr>
          <a:xfrm>
            <a:off x="1201422" y="3086317"/>
            <a:ext cx="414893" cy="357667"/>
          </a:xfrm>
          <a:prstGeom prst="hexagon">
            <a:avLst/>
          </a:prstGeom>
          <a:noFill/>
          <a:ln w="12700">
            <a:gradFill>
              <a:gsLst>
                <a:gs pos="0">
                  <a:schemeClr val="bg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38539A05-556B-81A4-0795-3B191CB53943}"/>
              </a:ext>
            </a:extLst>
          </p:cNvPr>
          <p:cNvSpPr/>
          <p:nvPr userDrawn="1"/>
        </p:nvSpPr>
        <p:spPr>
          <a:xfrm>
            <a:off x="1436308" y="1588655"/>
            <a:ext cx="3362010" cy="3362010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7E174D6B-A975-223E-7D47-56F22CD52ED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6200000">
            <a:off x="9714885" y="3956140"/>
            <a:ext cx="3017782" cy="2517866"/>
          </a:xfrm>
          <a:prstGeom prst="rect">
            <a:avLst/>
          </a:prstGeom>
        </p:spPr>
      </p:pic>
      <p:sp>
        <p:nvSpPr>
          <p:cNvPr id="71" name="矩形 70">
            <a:extLst>
              <a:ext uri="{FF2B5EF4-FFF2-40B4-BE49-F238E27FC236}">
                <a16:creationId xmlns:a16="http://schemas.microsoft.com/office/drawing/2014/main" id="{105A365F-E05A-6A26-7E77-E6094786D794}"/>
              </a:ext>
            </a:extLst>
          </p:cNvPr>
          <p:cNvSpPr/>
          <p:nvPr userDrawn="1"/>
        </p:nvSpPr>
        <p:spPr>
          <a:xfrm>
            <a:off x="9005828" y="3429000"/>
            <a:ext cx="3359650" cy="3563035"/>
          </a:xfrm>
          <a:prstGeom prst="rect">
            <a:avLst/>
          </a:prstGeom>
          <a:gradFill flip="none" rotWithShape="1">
            <a:gsLst>
              <a:gs pos="57000">
                <a:schemeClr val="bg1">
                  <a:alpha val="77000"/>
                </a:schemeClr>
              </a:gs>
              <a:gs pos="100000">
                <a:schemeClr val="bg1">
                  <a:alpha val="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D5FC8854-8C90-CD00-F013-8034EF541B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081" t="21237" r="10346" b="18121"/>
          <a:stretch/>
        </p:blipFill>
        <p:spPr>
          <a:xfrm>
            <a:off x="9956716" y="152244"/>
            <a:ext cx="1848051" cy="60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07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六边形 15">
            <a:extLst>
              <a:ext uri="{FF2B5EF4-FFF2-40B4-BE49-F238E27FC236}">
                <a16:creationId xmlns:a16="http://schemas.microsoft.com/office/drawing/2014/main" id="{1B81F0E8-945B-4099-5F07-E0BF1C3FBB59}"/>
              </a:ext>
            </a:extLst>
          </p:cNvPr>
          <p:cNvSpPr/>
          <p:nvPr userDrawn="1"/>
        </p:nvSpPr>
        <p:spPr>
          <a:xfrm>
            <a:off x="555427" y="4668099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六边形 16">
            <a:extLst>
              <a:ext uri="{FF2B5EF4-FFF2-40B4-BE49-F238E27FC236}">
                <a16:creationId xmlns:a16="http://schemas.microsoft.com/office/drawing/2014/main" id="{D22DB145-C6D6-05B9-DD0F-B45A661DEDD2}"/>
              </a:ext>
            </a:extLst>
          </p:cNvPr>
          <p:cNvSpPr/>
          <p:nvPr userDrawn="1"/>
        </p:nvSpPr>
        <p:spPr>
          <a:xfrm>
            <a:off x="232092" y="4846932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六边形 17">
            <a:extLst>
              <a:ext uri="{FF2B5EF4-FFF2-40B4-BE49-F238E27FC236}">
                <a16:creationId xmlns:a16="http://schemas.microsoft.com/office/drawing/2014/main" id="{78E05FA1-1830-1163-CFA5-036858DC6EA2}"/>
              </a:ext>
            </a:extLst>
          </p:cNvPr>
          <p:cNvSpPr/>
          <p:nvPr userDrawn="1"/>
        </p:nvSpPr>
        <p:spPr>
          <a:xfrm>
            <a:off x="1955455" y="5706649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六边形 18">
            <a:extLst>
              <a:ext uri="{FF2B5EF4-FFF2-40B4-BE49-F238E27FC236}">
                <a16:creationId xmlns:a16="http://schemas.microsoft.com/office/drawing/2014/main" id="{1D0E7228-5407-1A86-2892-01555374856E}"/>
              </a:ext>
            </a:extLst>
          </p:cNvPr>
          <p:cNvSpPr/>
          <p:nvPr userDrawn="1"/>
        </p:nvSpPr>
        <p:spPr>
          <a:xfrm>
            <a:off x="1627448" y="5881640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六边形 19">
            <a:extLst>
              <a:ext uri="{FF2B5EF4-FFF2-40B4-BE49-F238E27FC236}">
                <a16:creationId xmlns:a16="http://schemas.microsoft.com/office/drawing/2014/main" id="{0CF68392-9E49-E170-4987-E8A7BD1B9171}"/>
              </a:ext>
            </a:extLst>
          </p:cNvPr>
          <p:cNvSpPr/>
          <p:nvPr userDrawn="1"/>
        </p:nvSpPr>
        <p:spPr>
          <a:xfrm>
            <a:off x="1299441" y="6056631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六边形 20">
            <a:extLst>
              <a:ext uri="{FF2B5EF4-FFF2-40B4-BE49-F238E27FC236}">
                <a16:creationId xmlns:a16="http://schemas.microsoft.com/office/drawing/2014/main" id="{BA5C53E6-3097-0BFC-AE3F-DCCC9ABFCC41}"/>
              </a:ext>
            </a:extLst>
          </p:cNvPr>
          <p:cNvSpPr/>
          <p:nvPr userDrawn="1"/>
        </p:nvSpPr>
        <p:spPr>
          <a:xfrm>
            <a:off x="1627447" y="6235464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六边形 21">
            <a:extLst>
              <a:ext uri="{FF2B5EF4-FFF2-40B4-BE49-F238E27FC236}">
                <a16:creationId xmlns:a16="http://schemas.microsoft.com/office/drawing/2014/main" id="{7BB9746F-3D38-1E94-5F40-1229155F902F}"/>
              </a:ext>
            </a:extLst>
          </p:cNvPr>
          <p:cNvSpPr/>
          <p:nvPr userDrawn="1"/>
        </p:nvSpPr>
        <p:spPr>
          <a:xfrm>
            <a:off x="1955453" y="6414297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1B13494D-DE3A-78AB-5BF5-FE26BED9B467}"/>
              </a:ext>
            </a:extLst>
          </p:cNvPr>
          <p:cNvSpPr/>
          <p:nvPr userDrawn="1"/>
        </p:nvSpPr>
        <p:spPr>
          <a:xfrm>
            <a:off x="1955452" y="6771964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E64BE27-8CD5-64C8-DA45-C4F450978755}"/>
              </a:ext>
            </a:extLst>
          </p:cNvPr>
          <p:cNvSpPr/>
          <p:nvPr userDrawn="1"/>
        </p:nvSpPr>
        <p:spPr>
          <a:xfrm>
            <a:off x="2339455" y="6414297"/>
            <a:ext cx="877187" cy="75619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39F1A4A4-9140-E9B3-2465-B6C6B116EA24}"/>
              </a:ext>
            </a:extLst>
          </p:cNvPr>
          <p:cNvCxnSpPr>
            <a:cxnSpLocks/>
            <a:stCxn id="17" idx="1"/>
          </p:cNvCxnSpPr>
          <p:nvPr userDrawn="1"/>
        </p:nvCxnSpPr>
        <p:spPr>
          <a:xfrm>
            <a:off x="557568" y="5204599"/>
            <a:ext cx="143106" cy="178833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3816BB5-C9D9-3736-DBE3-5C9D49D12413}"/>
              </a:ext>
            </a:extLst>
          </p:cNvPr>
          <p:cNvCxnSpPr>
            <a:cxnSpLocks/>
          </p:cNvCxnSpPr>
          <p:nvPr userDrawn="1"/>
        </p:nvCxnSpPr>
        <p:spPr>
          <a:xfrm>
            <a:off x="700674" y="5383432"/>
            <a:ext cx="241121" cy="0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DA4CB6C-9F6A-DE38-1CF8-7B044D099826}"/>
              </a:ext>
            </a:extLst>
          </p:cNvPr>
          <p:cNvCxnSpPr>
            <a:cxnSpLocks/>
          </p:cNvCxnSpPr>
          <p:nvPr userDrawn="1"/>
        </p:nvCxnSpPr>
        <p:spPr>
          <a:xfrm>
            <a:off x="941795" y="5383432"/>
            <a:ext cx="340356" cy="0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7748247-1ADA-2E10-4A56-8C9F5AFFC19E}"/>
              </a:ext>
            </a:extLst>
          </p:cNvPr>
          <p:cNvCxnSpPr>
            <a:cxnSpLocks/>
          </p:cNvCxnSpPr>
          <p:nvPr userDrawn="1"/>
        </p:nvCxnSpPr>
        <p:spPr>
          <a:xfrm>
            <a:off x="1282151" y="5383432"/>
            <a:ext cx="186338" cy="235148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4EBDE2CE-D91D-FCC4-65D8-FFE3C343960A}"/>
              </a:ext>
            </a:extLst>
          </p:cNvPr>
          <p:cNvCxnSpPr>
            <a:cxnSpLocks/>
          </p:cNvCxnSpPr>
          <p:nvPr userDrawn="1"/>
        </p:nvCxnSpPr>
        <p:spPr>
          <a:xfrm flipH="1">
            <a:off x="789395" y="5385849"/>
            <a:ext cx="152400" cy="232731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A3CEEE2-A968-7044-8F7E-49924BC5D637}"/>
              </a:ext>
            </a:extLst>
          </p:cNvPr>
          <p:cNvCxnSpPr>
            <a:cxnSpLocks/>
          </p:cNvCxnSpPr>
          <p:nvPr userDrawn="1"/>
        </p:nvCxnSpPr>
        <p:spPr>
          <a:xfrm flipH="1">
            <a:off x="1299441" y="5618580"/>
            <a:ext cx="166612" cy="268941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E0E0D50F-A487-0666-EDEC-7D96E6C96427}"/>
              </a:ext>
            </a:extLst>
          </p:cNvPr>
          <p:cNvCxnSpPr>
            <a:cxnSpLocks/>
            <a:endCxn id="20" idx="4"/>
          </p:cNvCxnSpPr>
          <p:nvPr userDrawn="1"/>
        </p:nvCxnSpPr>
        <p:spPr>
          <a:xfrm>
            <a:off x="1298551" y="5885364"/>
            <a:ext cx="90307" cy="171267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A11F5436-5727-F27B-A3D5-C50E7C74359F}"/>
              </a:ext>
            </a:extLst>
          </p:cNvPr>
          <p:cNvCxnSpPr>
            <a:cxnSpLocks/>
          </p:cNvCxnSpPr>
          <p:nvPr userDrawn="1"/>
        </p:nvCxnSpPr>
        <p:spPr>
          <a:xfrm>
            <a:off x="1666204" y="5794086"/>
            <a:ext cx="48130" cy="91278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74418B16-5C08-2DCA-1E88-267BD85D21A1}"/>
              </a:ext>
            </a:extLst>
          </p:cNvPr>
          <p:cNvCxnSpPr>
            <a:cxnSpLocks/>
          </p:cNvCxnSpPr>
          <p:nvPr userDrawn="1"/>
        </p:nvCxnSpPr>
        <p:spPr>
          <a:xfrm flipH="1">
            <a:off x="1666204" y="6593130"/>
            <a:ext cx="49118" cy="84228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3632BA59-A547-A328-DF46-1D52B8D1655E}"/>
              </a:ext>
            </a:extLst>
          </p:cNvPr>
          <p:cNvCxnSpPr>
            <a:cxnSpLocks/>
          </p:cNvCxnSpPr>
          <p:nvPr userDrawn="1"/>
        </p:nvCxnSpPr>
        <p:spPr>
          <a:xfrm flipH="1">
            <a:off x="1343704" y="6414297"/>
            <a:ext cx="49118" cy="84228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六边形 49">
            <a:extLst>
              <a:ext uri="{FF2B5EF4-FFF2-40B4-BE49-F238E27FC236}">
                <a16:creationId xmlns:a16="http://schemas.microsoft.com/office/drawing/2014/main" id="{04BF8CAF-E445-183A-C65E-1829BB22BC8B}"/>
              </a:ext>
            </a:extLst>
          </p:cNvPr>
          <p:cNvSpPr/>
          <p:nvPr userDrawn="1"/>
        </p:nvSpPr>
        <p:spPr>
          <a:xfrm>
            <a:off x="974992" y="382040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六边形 50">
            <a:extLst>
              <a:ext uri="{FF2B5EF4-FFF2-40B4-BE49-F238E27FC236}">
                <a16:creationId xmlns:a16="http://schemas.microsoft.com/office/drawing/2014/main" id="{F306C9B1-841C-DF4D-BC43-C866751AD001}"/>
              </a:ext>
            </a:extLst>
          </p:cNvPr>
          <p:cNvSpPr/>
          <p:nvPr userDrawn="1"/>
        </p:nvSpPr>
        <p:spPr>
          <a:xfrm>
            <a:off x="646985" y="557031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六边形 51">
            <a:extLst>
              <a:ext uri="{FF2B5EF4-FFF2-40B4-BE49-F238E27FC236}">
                <a16:creationId xmlns:a16="http://schemas.microsoft.com/office/drawing/2014/main" id="{B44FB676-9474-6E0D-E798-28692E8DD457}"/>
              </a:ext>
            </a:extLst>
          </p:cNvPr>
          <p:cNvSpPr/>
          <p:nvPr userDrawn="1"/>
        </p:nvSpPr>
        <p:spPr>
          <a:xfrm>
            <a:off x="318978" y="732022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六边形 52">
            <a:extLst>
              <a:ext uri="{FF2B5EF4-FFF2-40B4-BE49-F238E27FC236}">
                <a16:creationId xmlns:a16="http://schemas.microsoft.com/office/drawing/2014/main" id="{234CC26C-FACC-3DED-3F34-5D2FBCA21311}"/>
              </a:ext>
            </a:extLst>
          </p:cNvPr>
          <p:cNvSpPr/>
          <p:nvPr userDrawn="1"/>
        </p:nvSpPr>
        <p:spPr>
          <a:xfrm>
            <a:off x="320061" y="1085846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六边形 53">
            <a:extLst>
              <a:ext uri="{FF2B5EF4-FFF2-40B4-BE49-F238E27FC236}">
                <a16:creationId xmlns:a16="http://schemas.microsoft.com/office/drawing/2014/main" id="{27BFDA2D-5453-0AAC-FA6D-80640A23E4CE}"/>
              </a:ext>
            </a:extLst>
          </p:cNvPr>
          <p:cNvSpPr/>
          <p:nvPr userDrawn="1"/>
        </p:nvSpPr>
        <p:spPr>
          <a:xfrm>
            <a:off x="1193162" y="902636"/>
            <a:ext cx="877187" cy="75619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D6E4D0E4-FCF3-BB9C-5A85-F8866579A681}"/>
              </a:ext>
            </a:extLst>
          </p:cNvPr>
          <p:cNvCxnSpPr>
            <a:cxnSpLocks/>
            <a:endCxn id="54" idx="4"/>
          </p:cNvCxnSpPr>
          <p:nvPr userDrawn="1"/>
        </p:nvCxnSpPr>
        <p:spPr>
          <a:xfrm>
            <a:off x="1286822" y="737595"/>
            <a:ext cx="95389" cy="165041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35447903-F4ED-0ED7-ACFA-0D1874C73166}"/>
              </a:ext>
            </a:extLst>
          </p:cNvPr>
          <p:cNvCxnSpPr>
            <a:cxnSpLocks/>
          </p:cNvCxnSpPr>
          <p:nvPr userDrawn="1"/>
        </p:nvCxnSpPr>
        <p:spPr>
          <a:xfrm>
            <a:off x="974992" y="900435"/>
            <a:ext cx="95389" cy="165041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4B5F0C7E-934E-B416-B2C1-0ED3E1158D1B}"/>
              </a:ext>
            </a:extLst>
          </p:cNvPr>
          <p:cNvCxnSpPr>
            <a:cxnSpLocks/>
            <a:endCxn id="54" idx="5"/>
          </p:cNvCxnSpPr>
          <p:nvPr userDrawn="1"/>
        </p:nvCxnSpPr>
        <p:spPr>
          <a:xfrm flipH="1">
            <a:off x="1881300" y="902636"/>
            <a:ext cx="800116" cy="0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六边形 61">
            <a:extLst>
              <a:ext uri="{FF2B5EF4-FFF2-40B4-BE49-F238E27FC236}">
                <a16:creationId xmlns:a16="http://schemas.microsoft.com/office/drawing/2014/main" id="{E92D5E4E-5463-D659-E88A-9B0E73E8F50A}"/>
              </a:ext>
            </a:extLst>
          </p:cNvPr>
          <p:cNvSpPr/>
          <p:nvPr userDrawn="1"/>
        </p:nvSpPr>
        <p:spPr>
          <a:xfrm>
            <a:off x="111531" y="3970983"/>
            <a:ext cx="414893" cy="357667"/>
          </a:xfrm>
          <a:prstGeom prst="hexagon">
            <a:avLst/>
          </a:prstGeom>
          <a:noFill/>
          <a:ln w="12700">
            <a:gradFill>
              <a:gsLst>
                <a:gs pos="0">
                  <a:schemeClr val="bg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F6DAED8-09BD-99BA-55B5-30C06550058A}"/>
              </a:ext>
            </a:extLst>
          </p:cNvPr>
          <p:cNvSpPr/>
          <p:nvPr userDrawn="1"/>
        </p:nvSpPr>
        <p:spPr>
          <a:xfrm>
            <a:off x="-13621" y="0"/>
            <a:ext cx="3359650" cy="6858000"/>
          </a:xfrm>
          <a:prstGeom prst="rect">
            <a:avLst/>
          </a:prstGeom>
          <a:gradFill flip="none" rotWithShape="1">
            <a:gsLst>
              <a:gs pos="57000">
                <a:schemeClr val="bg1">
                  <a:alpha val="77000"/>
                </a:schemeClr>
              </a:gs>
              <a:gs pos="100000">
                <a:schemeClr val="bg1">
                  <a:alpha val="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iṩ1iḍé">
            <a:extLst>
              <a:ext uri="{FF2B5EF4-FFF2-40B4-BE49-F238E27FC236}">
                <a16:creationId xmlns:a16="http://schemas.microsoft.com/office/drawing/2014/main" id="{CC34B1B4-6FB3-BEC2-20A8-5483C6F96776}"/>
              </a:ext>
            </a:extLst>
          </p:cNvPr>
          <p:cNvSpPr/>
          <p:nvPr userDrawn="1"/>
        </p:nvSpPr>
        <p:spPr>
          <a:xfrm>
            <a:off x="0" y="2689964"/>
            <a:ext cx="3798317" cy="147807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9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BB2F55FB-496C-E74E-1C82-4652339E01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081" t="21237" r="10346" b="18121"/>
          <a:stretch/>
        </p:blipFill>
        <p:spPr>
          <a:xfrm>
            <a:off x="9956716" y="152244"/>
            <a:ext cx="1848051" cy="60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80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7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A538EF61-0CF6-2735-4654-C2F60C1B5FB3}"/>
              </a:ext>
            </a:extLst>
          </p:cNvPr>
          <p:cNvSpPr/>
          <p:nvPr userDrawn="1"/>
        </p:nvSpPr>
        <p:spPr>
          <a:xfrm>
            <a:off x="-2775487" y="-1213758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9598458E-0E6D-4FB0-21B2-2EA0673032D8}"/>
              </a:ext>
            </a:extLst>
          </p:cNvPr>
          <p:cNvSpPr/>
          <p:nvPr userDrawn="1"/>
        </p:nvSpPr>
        <p:spPr>
          <a:xfrm>
            <a:off x="-1044975" y="516754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22B59B6-AE89-188C-D588-A8407EC0DAF4}"/>
              </a:ext>
            </a:extLst>
          </p:cNvPr>
          <p:cNvSpPr/>
          <p:nvPr userDrawn="1"/>
        </p:nvSpPr>
        <p:spPr>
          <a:xfrm>
            <a:off x="556957" y="2118686"/>
            <a:ext cx="2620620" cy="26206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413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4AA78795-269A-E803-C34E-18D7E9057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400" y="2246812"/>
            <a:ext cx="10858500" cy="86902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面向对象高级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6E6C8CFA-3E1E-1E87-69C7-2C0A3B057B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3136" y="3322074"/>
            <a:ext cx="4486275" cy="563562"/>
          </a:xfrm>
        </p:spPr>
        <p:txBody>
          <a:bodyPr/>
          <a:lstStyle/>
          <a:p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继承、多态</a:t>
            </a:r>
          </a:p>
        </p:txBody>
      </p:sp>
    </p:spTree>
    <p:extLst>
      <p:ext uri="{BB962C8B-B14F-4D97-AF65-F5344CB8AC3E}">
        <p14:creationId xmlns:p14="http://schemas.microsoft.com/office/powerpoint/2010/main" val="3931939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88CB9-AADE-7AB5-0D76-866A7D783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: Shape 6">
            <a:extLst>
              <a:ext uri="{FF2B5EF4-FFF2-40B4-BE49-F238E27FC236}">
                <a16:creationId xmlns:a16="http://schemas.microsoft.com/office/drawing/2014/main" id="{29272960-248E-35AB-05E3-FD29EBA62EF0}"/>
              </a:ext>
            </a:extLst>
          </p:cNvPr>
          <p:cNvSpPr/>
          <p:nvPr/>
        </p:nvSpPr>
        <p:spPr bwMode="auto">
          <a:xfrm>
            <a:off x="7523541" y="3147650"/>
            <a:ext cx="2839741" cy="1517650"/>
          </a:xfrm>
          <a:custGeom>
            <a:avLst/>
            <a:gdLst>
              <a:gd name="T0" fmla="*/ 174 w 1743"/>
              <a:gd name="T1" fmla="*/ 250 h 930"/>
              <a:gd name="T2" fmla="*/ 377 w 1743"/>
              <a:gd name="T3" fmla="*/ 77 h 930"/>
              <a:gd name="T4" fmla="*/ 529 w 1743"/>
              <a:gd name="T5" fmla="*/ 147 h 930"/>
              <a:gd name="T6" fmla="*/ 797 w 1743"/>
              <a:gd name="T7" fmla="*/ 0 h 930"/>
              <a:gd name="T8" fmla="*/ 1061 w 1743"/>
              <a:gd name="T9" fmla="*/ 132 h 930"/>
              <a:gd name="T10" fmla="*/ 1285 w 1743"/>
              <a:gd name="T11" fmla="*/ 71 h 930"/>
              <a:gd name="T12" fmla="*/ 1543 w 1743"/>
              <a:gd name="T13" fmla="*/ 184 h 930"/>
              <a:gd name="T14" fmla="*/ 1743 w 1743"/>
              <a:gd name="T15" fmla="*/ 397 h 930"/>
              <a:gd name="T16" fmla="*/ 1542 w 1743"/>
              <a:gd name="T17" fmla="*/ 611 h 930"/>
              <a:gd name="T18" fmla="*/ 1505 w 1743"/>
              <a:gd name="T19" fmla="*/ 607 h 930"/>
              <a:gd name="T20" fmla="*/ 1292 w 1743"/>
              <a:gd name="T21" fmla="*/ 816 h 930"/>
              <a:gd name="T22" fmla="*/ 1228 w 1743"/>
              <a:gd name="T23" fmla="*/ 806 h 930"/>
              <a:gd name="T24" fmla="*/ 1025 w 1743"/>
              <a:gd name="T25" fmla="*/ 930 h 930"/>
              <a:gd name="T26" fmla="*/ 859 w 1743"/>
              <a:gd name="T27" fmla="*/ 856 h 930"/>
              <a:gd name="T28" fmla="*/ 630 w 1743"/>
              <a:gd name="T29" fmla="*/ 925 h 930"/>
              <a:gd name="T30" fmla="*/ 431 w 1743"/>
              <a:gd name="T31" fmla="*/ 874 h 930"/>
              <a:gd name="T32" fmla="*/ 409 w 1743"/>
              <a:gd name="T33" fmla="*/ 876 h 930"/>
              <a:gd name="T34" fmla="*/ 219 w 1743"/>
              <a:gd name="T35" fmla="*/ 670 h 930"/>
              <a:gd name="T36" fmla="*/ 214 w 1743"/>
              <a:gd name="T37" fmla="*/ 670 h 930"/>
              <a:gd name="T38" fmla="*/ 0 w 1743"/>
              <a:gd name="T39" fmla="*/ 458 h 930"/>
              <a:gd name="T40" fmla="*/ 174 w 1743"/>
              <a:gd name="T41" fmla="*/ 250 h 9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743" h="930">
                <a:moveTo>
                  <a:pt x="174" y="250"/>
                </a:moveTo>
                <a:cubicBezTo>
                  <a:pt x="193" y="152"/>
                  <a:pt x="277" y="77"/>
                  <a:pt x="377" y="77"/>
                </a:cubicBezTo>
                <a:cubicBezTo>
                  <a:pt x="437" y="77"/>
                  <a:pt x="491" y="104"/>
                  <a:pt x="529" y="147"/>
                </a:cubicBezTo>
                <a:cubicBezTo>
                  <a:pt x="544" y="65"/>
                  <a:pt x="658" y="0"/>
                  <a:pt x="797" y="0"/>
                </a:cubicBezTo>
                <a:cubicBezTo>
                  <a:pt x="927" y="0"/>
                  <a:pt x="1036" y="57"/>
                  <a:pt x="1061" y="132"/>
                </a:cubicBezTo>
                <a:cubicBezTo>
                  <a:pt x="1107" y="96"/>
                  <a:pt x="1190" y="71"/>
                  <a:pt x="1285" y="71"/>
                </a:cubicBezTo>
                <a:cubicBezTo>
                  <a:pt x="1420" y="71"/>
                  <a:pt x="1531" y="121"/>
                  <a:pt x="1543" y="184"/>
                </a:cubicBezTo>
                <a:cubicBezTo>
                  <a:pt x="1654" y="184"/>
                  <a:pt x="1743" y="279"/>
                  <a:pt x="1743" y="397"/>
                </a:cubicBezTo>
                <a:cubicBezTo>
                  <a:pt x="1743" y="515"/>
                  <a:pt x="1653" y="611"/>
                  <a:pt x="1542" y="611"/>
                </a:cubicBezTo>
                <a:cubicBezTo>
                  <a:pt x="1530" y="611"/>
                  <a:pt x="1517" y="610"/>
                  <a:pt x="1505" y="607"/>
                </a:cubicBezTo>
                <a:cubicBezTo>
                  <a:pt x="1495" y="724"/>
                  <a:pt x="1404" y="816"/>
                  <a:pt x="1292" y="816"/>
                </a:cubicBezTo>
                <a:cubicBezTo>
                  <a:pt x="1270" y="816"/>
                  <a:pt x="1248" y="813"/>
                  <a:pt x="1228" y="806"/>
                </a:cubicBezTo>
                <a:cubicBezTo>
                  <a:pt x="1187" y="880"/>
                  <a:pt x="1111" y="930"/>
                  <a:pt x="1025" y="930"/>
                </a:cubicBezTo>
                <a:cubicBezTo>
                  <a:pt x="960" y="930"/>
                  <a:pt x="902" y="902"/>
                  <a:pt x="859" y="856"/>
                </a:cubicBezTo>
                <a:cubicBezTo>
                  <a:pt x="797" y="899"/>
                  <a:pt x="718" y="925"/>
                  <a:pt x="630" y="925"/>
                </a:cubicBezTo>
                <a:cubicBezTo>
                  <a:pt x="557" y="925"/>
                  <a:pt x="488" y="906"/>
                  <a:pt x="431" y="874"/>
                </a:cubicBezTo>
                <a:cubicBezTo>
                  <a:pt x="424" y="875"/>
                  <a:pt x="416" y="876"/>
                  <a:pt x="409" y="876"/>
                </a:cubicBezTo>
                <a:cubicBezTo>
                  <a:pt x="306" y="876"/>
                  <a:pt x="222" y="784"/>
                  <a:pt x="219" y="670"/>
                </a:cubicBezTo>
                <a:cubicBezTo>
                  <a:pt x="214" y="670"/>
                  <a:pt x="214" y="670"/>
                  <a:pt x="214" y="670"/>
                </a:cubicBezTo>
                <a:cubicBezTo>
                  <a:pt x="96" y="670"/>
                  <a:pt x="0" y="575"/>
                  <a:pt x="0" y="458"/>
                </a:cubicBezTo>
                <a:cubicBezTo>
                  <a:pt x="0" y="355"/>
                  <a:pt x="75" y="269"/>
                  <a:pt x="174" y="25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33" name="对话气泡_组合 3">
            <a:extLst>
              <a:ext uri="{FF2B5EF4-FFF2-40B4-BE49-F238E27FC236}">
                <a16:creationId xmlns:a16="http://schemas.microsoft.com/office/drawing/2014/main" id="{DEAC7A81-FAB5-9041-9A76-1A430EF2F8FC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062142" y="1149199"/>
            <a:ext cx="3815784" cy="3320077"/>
            <a:chOff x="6455433" y="1952476"/>
            <a:chExt cx="3815784" cy="3320077"/>
          </a:xfrm>
        </p:grpSpPr>
        <p:sp>
          <p:nvSpPr>
            <p:cNvPr id="34" name="Freeform: Shape 5">
              <a:extLst>
                <a:ext uri="{FF2B5EF4-FFF2-40B4-BE49-F238E27FC236}">
                  <a16:creationId xmlns:a16="http://schemas.microsoft.com/office/drawing/2014/main" id="{8831068E-8867-7F2D-EBA5-E6E401C3E114}"/>
                </a:ext>
              </a:extLst>
            </p:cNvPr>
            <p:cNvSpPr/>
            <p:nvPr/>
          </p:nvSpPr>
          <p:spPr bwMode="auto">
            <a:xfrm flipH="1">
              <a:off x="6722073" y="1952476"/>
              <a:ext cx="2839741" cy="1517650"/>
            </a:xfrm>
            <a:custGeom>
              <a:avLst/>
              <a:gdLst>
                <a:gd name="T0" fmla="*/ 174 w 1743"/>
                <a:gd name="T1" fmla="*/ 250 h 930"/>
                <a:gd name="T2" fmla="*/ 377 w 1743"/>
                <a:gd name="T3" fmla="*/ 77 h 930"/>
                <a:gd name="T4" fmla="*/ 529 w 1743"/>
                <a:gd name="T5" fmla="*/ 147 h 930"/>
                <a:gd name="T6" fmla="*/ 797 w 1743"/>
                <a:gd name="T7" fmla="*/ 0 h 930"/>
                <a:gd name="T8" fmla="*/ 1061 w 1743"/>
                <a:gd name="T9" fmla="*/ 132 h 930"/>
                <a:gd name="T10" fmla="*/ 1285 w 1743"/>
                <a:gd name="T11" fmla="*/ 71 h 930"/>
                <a:gd name="T12" fmla="*/ 1543 w 1743"/>
                <a:gd name="T13" fmla="*/ 184 h 930"/>
                <a:gd name="T14" fmla="*/ 1743 w 1743"/>
                <a:gd name="T15" fmla="*/ 397 h 930"/>
                <a:gd name="T16" fmla="*/ 1542 w 1743"/>
                <a:gd name="T17" fmla="*/ 611 h 930"/>
                <a:gd name="T18" fmla="*/ 1505 w 1743"/>
                <a:gd name="T19" fmla="*/ 607 h 930"/>
                <a:gd name="T20" fmla="*/ 1292 w 1743"/>
                <a:gd name="T21" fmla="*/ 816 h 930"/>
                <a:gd name="T22" fmla="*/ 1228 w 1743"/>
                <a:gd name="T23" fmla="*/ 806 h 930"/>
                <a:gd name="T24" fmla="*/ 1025 w 1743"/>
                <a:gd name="T25" fmla="*/ 930 h 930"/>
                <a:gd name="T26" fmla="*/ 859 w 1743"/>
                <a:gd name="T27" fmla="*/ 856 h 930"/>
                <a:gd name="T28" fmla="*/ 630 w 1743"/>
                <a:gd name="T29" fmla="*/ 925 h 930"/>
                <a:gd name="T30" fmla="*/ 431 w 1743"/>
                <a:gd name="T31" fmla="*/ 874 h 930"/>
                <a:gd name="T32" fmla="*/ 409 w 1743"/>
                <a:gd name="T33" fmla="*/ 876 h 930"/>
                <a:gd name="T34" fmla="*/ 219 w 1743"/>
                <a:gd name="T35" fmla="*/ 670 h 930"/>
                <a:gd name="T36" fmla="*/ 214 w 1743"/>
                <a:gd name="T37" fmla="*/ 670 h 930"/>
                <a:gd name="T38" fmla="*/ 0 w 1743"/>
                <a:gd name="T39" fmla="*/ 458 h 930"/>
                <a:gd name="T40" fmla="*/ 174 w 1743"/>
                <a:gd name="T41" fmla="*/ 250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43" h="930">
                  <a:moveTo>
                    <a:pt x="174" y="250"/>
                  </a:moveTo>
                  <a:cubicBezTo>
                    <a:pt x="193" y="152"/>
                    <a:pt x="277" y="77"/>
                    <a:pt x="377" y="77"/>
                  </a:cubicBezTo>
                  <a:cubicBezTo>
                    <a:pt x="437" y="77"/>
                    <a:pt x="491" y="104"/>
                    <a:pt x="529" y="147"/>
                  </a:cubicBezTo>
                  <a:cubicBezTo>
                    <a:pt x="544" y="65"/>
                    <a:pt x="658" y="0"/>
                    <a:pt x="797" y="0"/>
                  </a:cubicBezTo>
                  <a:cubicBezTo>
                    <a:pt x="927" y="0"/>
                    <a:pt x="1036" y="57"/>
                    <a:pt x="1061" y="132"/>
                  </a:cubicBezTo>
                  <a:cubicBezTo>
                    <a:pt x="1107" y="96"/>
                    <a:pt x="1190" y="71"/>
                    <a:pt x="1285" y="71"/>
                  </a:cubicBezTo>
                  <a:cubicBezTo>
                    <a:pt x="1420" y="71"/>
                    <a:pt x="1531" y="121"/>
                    <a:pt x="1543" y="184"/>
                  </a:cubicBezTo>
                  <a:cubicBezTo>
                    <a:pt x="1654" y="184"/>
                    <a:pt x="1743" y="279"/>
                    <a:pt x="1743" y="397"/>
                  </a:cubicBezTo>
                  <a:cubicBezTo>
                    <a:pt x="1743" y="515"/>
                    <a:pt x="1653" y="611"/>
                    <a:pt x="1542" y="611"/>
                  </a:cubicBezTo>
                  <a:cubicBezTo>
                    <a:pt x="1530" y="611"/>
                    <a:pt x="1517" y="610"/>
                    <a:pt x="1505" y="607"/>
                  </a:cubicBezTo>
                  <a:cubicBezTo>
                    <a:pt x="1495" y="724"/>
                    <a:pt x="1404" y="816"/>
                    <a:pt x="1292" y="816"/>
                  </a:cubicBezTo>
                  <a:cubicBezTo>
                    <a:pt x="1270" y="816"/>
                    <a:pt x="1248" y="813"/>
                    <a:pt x="1228" y="806"/>
                  </a:cubicBezTo>
                  <a:cubicBezTo>
                    <a:pt x="1187" y="880"/>
                    <a:pt x="1111" y="930"/>
                    <a:pt x="1025" y="930"/>
                  </a:cubicBezTo>
                  <a:cubicBezTo>
                    <a:pt x="960" y="930"/>
                    <a:pt x="902" y="902"/>
                    <a:pt x="859" y="856"/>
                  </a:cubicBezTo>
                  <a:cubicBezTo>
                    <a:pt x="797" y="899"/>
                    <a:pt x="718" y="925"/>
                    <a:pt x="630" y="925"/>
                  </a:cubicBezTo>
                  <a:cubicBezTo>
                    <a:pt x="557" y="925"/>
                    <a:pt x="488" y="906"/>
                    <a:pt x="431" y="874"/>
                  </a:cubicBezTo>
                  <a:cubicBezTo>
                    <a:pt x="424" y="875"/>
                    <a:pt x="416" y="876"/>
                    <a:pt x="409" y="876"/>
                  </a:cubicBezTo>
                  <a:cubicBezTo>
                    <a:pt x="306" y="876"/>
                    <a:pt x="222" y="784"/>
                    <a:pt x="219" y="670"/>
                  </a:cubicBezTo>
                  <a:cubicBezTo>
                    <a:pt x="214" y="670"/>
                    <a:pt x="214" y="670"/>
                    <a:pt x="214" y="670"/>
                  </a:cubicBezTo>
                  <a:cubicBezTo>
                    <a:pt x="96" y="670"/>
                    <a:pt x="0" y="575"/>
                    <a:pt x="0" y="458"/>
                  </a:cubicBezTo>
                  <a:cubicBezTo>
                    <a:pt x="0" y="355"/>
                    <a:pt x="75" y="269"/>
                    <a:pt x="174" y="25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Freeform: Shape 13">
              <a:extLst>
                <a:ext uri="{FF2B5EF4-FFF2-40B4-BE49-F238E27FC236}">
                  <a16:creationId xmlns:a16="http://schemas.microsoft.com/office/drawing/2014/main" id="{D7B27D17-A782-A2FE-67E7-7336A774AC89}"/>
                </a:ext>
              </a:extLst>
            </p:cNvPr>
            <p:cNvSpPr/>
            <p:nvPr/>
          </p:nvSpPr>
          <p:spPr bwMode="auto">
            <a:xfrm rot="7607979">
              <a:off x="9210031" y="3182280"/>
              <a:ext cx="566816" cy="679210"/>
            </a:xfrm>
            <a:custGeom>
              <a:avLst/>
              <a:gdLst>
                <a:gd name="T0" fmla="*/ 694 w 787"/>
                <a:gd name="T1" fmla="*/ 212 h 942"/>
                <a:gd name="T2" fmla="*/ 600 w 787"/>
                <a:gd name="T3" fmla="*/ 386 h 942"/>
                <a:gd name="T4" fmla="*/ 596 w 787"/>
                <a:gd name="T5" fmla="*/ 401 h 942"/>
                <a:gd name="T6" fmla="*/ 641 w 787"/>
                <a:gd name="T7" fmla="*/ 401 h 942"/>
                <a:gd name="T8" fmla="*/ 651 w 787"/>
                <a:gd name="T9" fmla="*/ 377 h 942"/>
                <a:gd name="T10" fmla="*/ 787 w 787"/>
                <a:gd name="T11" fmla="*/ 180 h 942"/>
                <a:gd name="T12" fmla="*/ 566 w 787"/>
                <a:gd name="T13" fmla="*/ 26 h 942"/>
                <a:gd name="T14" fmla="*/ 550 w 787"/>
                <a:gd name="T15" fmla="*/ 18 h 942"/>
                <a:gd name="T16" fmla="*/ 533 w 787"/>
                <a:gd name="T17" fmla="*/ 11 h 942"/>
                <a:gd name="T18" fmla="*/ 506 w 787"/>
                <a:gd name="T19" fmla="*/ 0 h 942"/>
                <a:gd name="T20" fmla="*/ 506 w 787"/>
                <a:gd name="T21" fmla="*/ 60 h 942"/>
                <a:gd name="T22" fmla="*/ 687 w 787"/>
                <a:gd name="T23" fmla="*/ 161 h 942"/>
                <a:gd name="T24" fmla="*/ 505 w 787"/>
                <a:gd name="T25" fmla="*/ 207 h 942"/>
                <a:gd name="T26" fmla="*/ 338 w 787"/>
                <a:gd name="T27" fmla="*/ 296 h 942"/>
                <a:gd name="T28" fmla="*/ 197 w 787"/>
                <a:gd name="T29" fmla="*/ 422 h 942"/>
                <a:gd name="T30" fmla="*/ 90 w 787"/>
                <a:gd name="T31" fmla="*/ 577 h 942"/>
                <a:gd name="T32" fmla="*/ 79 w 787"/>
                <a:gd name="T33" fmla="*/ 599 h 942"/>
                <a:gd name="T34" fmla="*/ 69 w 787"/>
                <a:gd name="T35" fmla="*/ 620 h 942"/>
                <a:gd name="T36" fmla="*/ 51 w 787"/>
                <a:gd name="T37" fmla="*/ 664 h 942"/>
                <a:gd name="T38" fmla="*/ 43 w 787"/>
                <a:gd name="T39" fmla="*/ 686 h 942"/>
                <a:gd name="T40" fmla="*/ 35 w 787"/>
                <a:gd name="T41" fmla="*/ 709 h 942"/>
                <a:gd name="T42" fmla="*/ 29 w 787"/>
                <a:gd name="T43" fmla="*/ 731 h 942"/>
                <a:gd name="T44" fmla="*/ 23 w 787"/>
                <a:gd name="T45" fmla="*/ 754 h 942"/>
                <a:gd name="T46" fmla="*/ 0 w 787"/>
                <a:gd name="T47" fmla="*/ 942 h 942"/>
                <a:gd name="T48" fmla="*/ 51 w 787"/>
                <a:gd name="T49" fmla="*/ 942 h 942"/>
                <a:gd name="T50" fmla="*/ 72 w 787"/>
                <a:gd name="T51" fmla="*/ 766 h 942"/>
                <a:gd name="T52" fmla="*/ 78 w 787"/>
                <a:gd name="T53" fmla="*/ 745 h 942"/>
                <a:gd name="T54" fmla="*/ 84 w 787"/>
                <a:gd name="T55" fmla="*/ 724 h 942"/>
                <a:gd name="T56" fmla="*/ 91 w 787"/>
                <a:gd name="T57" fmla="*/ 703 h 942"/>
                <a:gd name="T58" fmla="*/ 98 w 787"/>
                <a:gd name="T59" fmla="*/ 682 h 942"/>
                <a:gd name="T60" fmla="*/ 115 w 787"/>
                <a:gd name="T61" fmla="*/ 641 h 942"/>
                <a:gd name="T62" fmla="*/ 125 w 787"/>
                <a:gd name="T63" fmla="*/ 621 h 942"/>
                <a:gd name="T64" fmla="*/ 135 w 787"/>
                <a:gd name="T65" fmla="*/ 601 h 942"/>
                <a:gd name="T66" fmla="*/ 235 w 787"/>
                <a:gd name="T67" fmla="*/ 455 h 942"/>
                <a:gd name="T68" fmla="*/ 367 w 787"/>
                <a:gd name="T69" fmla="*/ 337 h 942"/>
                <a:gd name="T70" fmla="*/ 523 w 787"/>
                <a:gd name="T71" fmla="*/ 255 h 942"/>
                <a:gd name="T72" fmla="*/ 694 w 787"/>
                <a:gd name="T73" fmla="*/ 212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87" h="942">
                  <a:moveTo>
                    <a:pt x="694" y="212"/>
                  </a:moveTo>
                  <a:cubicBezTo>
                    <a:pt x="652" y="267"/>
                    <a:pt x="621" y="327"/>
                    <a:pt x="600" y="386"/>
                  </a:cubicBezTo>
                  <a:cubicBezTo>
                    <a:pt x="599" y="391"/>
                    <a:pt x="597" y="396"/>
                    <a:pt x="596" y="401"/>
                  </a:cubicBezTo>
                  <a:cubicBezTo>
                    <a:pt x="641" y="401"/>
                    <a:pt x="641" y="401"/>
                    <a:pt x="641" y="401"/>
                  </a:cubicBezTo>
                  <a:cubicBezTo>
                    <a:pt x="644" y="393"/>
                    <a:pt x="647" y="385"/>
                    <a:pt x="651" y="377"/>
                  </a:cubicBezTo>
                  <a:cubicBezTo>
                    <a:pt x="681" y="308"/>
                    <a:pt x="727" y="241"/>
                    <a:pt x="787" y="180"/>
                  </a:cubicBezTo>
                  <a:cubicBezTo>
                    <a:pt x="727" y="120"/>
                    <a:pt x="653" y="67"/>
                    <a:pt x="566" y="26"/>
                  </a:cubicBezTo>
                  <a:cubicBezTo>
                    <a:pt x="550" y="18"/>
                    <a:pt x="550" y="18"/>
                    <a:pt x="550" y="18"/>
                  </a:cubicBezTo>
                  <a:cubicBezTo>
                    <a:pt x="533" y="11"/>
                    <a:pt x="533" y="11"/>
                    <a:pt x="533" y="11"/>
                  </a:cubicBezTo>
                  <a:cubicBezTo>
                    <a:pt x="524" y="7"/>
                    <a:pt x="515" y="4"/>
                    <a:pt x="506" y="0"/>
                  </a:cubicBezTo>
                  <a:cubicBezTo>
                    <a:pt x="506" y="60"/>
                    <a:pt x="506" y="60"/>
                    <a:pt x="506" y="60"/>
                  </a:cubicBezTo>
                  <a:cubicBezTo>
                    <a:pt x="573" y="87"/>
                    <a:pt x="634" y="122"/>
                    <a:pt x="687" y="161"/>
                  </a:cubicBezTo>
                  <a:cubicBezTo>
                    <a:pt x="625" y="169"/>
                    <a:pt x="563" y="184"/>
                    <a:pt x="505" y="207"/>
                  </a:cubicBezTo>
                  <a:cubicBezTo>
                    <a:pt x="446" y="230"/>
                    <a:pt x="390" y="259"/>
                    <a:pt x="338" y="296"/>
                  </a:cubicBezTo>
                  <a:cubicBezTo>
                    <a:pt x="287" y="332"/>
                    <a:pt x="239" y="374"/>
                    <a:pt x="197" y="422"/>
                  </a:cubicBezTo>
                  <a:cubicBezTo>
                    <a:pt x="155" y="469"/>
                    <a:pt x="119" y="521"/>
                    <a:pt x="90" y="577"/>
                  </a:cubicBezTo>
                  <a:cubicBezTo>
                    <a:pt x="79" y="599"/>
                    <a:pt x="79" y="599"/>
                    <a:pt x="79" y="599"/>
                  </a:cubicBezTo>
                  <a:cubicBezTo>
                    <a:pt x="75" y="606"/>
                    <a:pt x="72" y="613"/>
                    <a:pt x="69" y="620"/>
                  </a:cubicBezTo>
                  <a:cubicBezTo>
                    <a:pt x="62" y="634"/>
                    <a:pt x="57" y="649"/>
                    <a:pt x="51" y="664"/>
                  </a:cubicBezTo>
                  <a:cubicBezTo>
                    <a:pt x="48" y="671"/>
                    <a:pt x="45" y="679"/>
                    <a:pt x="43" y="686"/>
                  </a:cubicBezTo>
                  <a:cubicBezTo>
                    <a:pt x="35" y="709"/>
                    <a:pt x="35" y="709"/>
                    <a:pt x="35" y="709"/>
                  </a:cubicBezTo>
                  <a:cubicBezTo>
                    <a:pt x="29" y="731"/>
                    <a:pt x="29" y="731"/>
                    <a:pt x="29" y="731"/>
                  </a:cubicBezTo>
                  <a:cubicBezTo>
                    <a:pt x="27" y="739"/>
                    <a:pt x="24" y="747"/>
                    <a:pt x="23" y="754"/>
                  </a:cubicBezTo>
                  <a:cubicBezTo>
                    <a:pt x="8" y="816"/>
                    <a:pt x="0" y="879"/>
                    <a:pt x="0" y="942"/>
                  </a:cubicBezTo>
                  <a:cubicBezTo>
                    <a:pt x="51" y="942"/>
                    <a:pt x="51" y="942"/>
                    <a:pt x="51" y="942"/>
                  </a:cubicBezTo>
                  <a:cubicBezTo>
                    <a:pt x="51" y="883"/>
                    <a:pt x="58" y="824"/>
                    <a:pt x="72" y="766"/>
                  </a:cubicBezTo>
                  <a:cubicBezTo>
                    <a:pt x="74" y="759"/>
                    <a:pt x="76" y="752"/>
                    <a:pt x="78" y="745"/>
                  </a:cubicBezTo>
                  <a:cubicBezTo>
                    <a:pt x="84" y="724"/>
                    <a:pt x="84" y="724"/>
                    <a:pt x="84" y="724"/>
                  </a:cubicBezTo>
                  <a:cubicBezTo>
                    <a:pt x="91" y="703"/>
                    <a:pt x="91" y="703"/>
                    <a:pt x="91" y="703"/>
                  </a:cubicBezTo>
                  <a:cubicBezTo>
                    <a:pt x="93" y="696"/>
                    <a:pt x="95" y="689"/>
                    <a:pt x="98" y="682"/>
                  </a:cubicBezTo>
                  <a:cubicBezTo>
                    <a:pt x="104" y="668"/>
                    <a:pt x="109" y="654"/>
                    <a:pt x="115" y="641"/>
                  </a:cubicBezTo>
                  <a:cubicBezTo>
                    <a:pt x="118" y="634"/>
                    <a:pt x="121" y="627"/>
                    <a:pt x="125" y="621"/>
                  </a:cubicBezTo>
                  <a:cubicBezTo>
                    <a:pt x="135" y="601"/>
                    <a:pt x="135" y="601"/>
                    <a:pt x="135" y="601"/>
                  </a:cubicBezTo>
                  <a:cubicBezTo>
                    <a:pt x="162" y="548"/>
                    <a:pt x="196" y="500"/>
                    <a:pt x="235" y="455"/>
                  </a:cubicBezTo>
                  <a:cubicBezTo>
                    <a:pt x="274" y="410"/>
                    <a:pt x="319" y="371"/>
                    <a:pt x="367" y="337"/>
                  </a:cubicBezTo>
                  <a:cubicBezTo>
                    <a:pt x="415" y="303"/>
                    <a:pt x="468" y="276"/>
                    <a:pt x="523" y="255"/>
                  </a:cubicBezTo>
                  <a:cubicBezTo>
                    <a:pt x="578" y="233"/>
                    <a:pt x="635" y="219"/>
                    <a:pt x="694" y="21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Oval 20">
              <a:extLst>
                <a:ext uri="{FF2B5EF4-FFF2-40B4-BE49-F238E27FC236}">
                  <a16:creationId xmlns:a16="http://schemas.microsoft.com/office/drawing/2014/main" id="{E3501259-43AC-EDB6-6598-C00B379C443D}"/>
                </a:ext>
              </a:extLst>
            </p:cNvPr>
            <p:cNvSpPr/>
            <p:nvPr/>
          </p:nvSpPr>
          <p:spPr>
            <a:xfrm flipH="1">
              <a:off x="6961248" y="3392488"/>
              <a:ext cx="471846" cy="47184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Oval 21">
              <a:extLst>
                <a:ext uri="{FF2B5EF4-FFF2-40B4-BE49-F238E27FC236}">
                  <a16:creationId xmlns:a16="http://schemas.microsoft.com/office/drawing/2014/main" id="{F3322644-006E-7686-6B31-2B88C0E9A6E4}"/>
                </a:ext>
              </a:extLst>
            </p:cNvPr>
            <p:cNvSpPr/>
            <p:nvPr/>
          </p:nvSpPr>
          <p:spPr>
            <a:xfrm flipH="1">
              <a:off x="6695504" y="3850022"/>
              <a:ext cx="357161" cy="35716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Oval 22">
              <a:extLst>
                <a:ext uri="{FF2B5EF4-FFF2-40B4-BE49-F238E27FC236}">
                  <a16:creationId xmlns:a16="http://schemas.microsoft.com/office/drawing/2014/main" id="{BB4E2DD5-B0B9-CA35-D81B-82AD2F146386}"/>
                </a:ext>
              </a:extLst>
            </p:cNvPr>
            <p:cNvSpPr/>
            <p:nvPr/>
          </p:nvSpPr>
          <p:spPr>
            <a:xfrm flipH="1">
              <a:off x="6455433" y="4192005"/>
              <a:ext cx="262137" cy="2621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TextBox 29">
              <a:extLst>
                <a:ext uri="{FF2B5EF4-FFF2-40B4-BE49-F238E27FC236}">
                  <a16:creationId xmlns:a16="http://schemas.microsoft.com/office/drawing/2014/main" id="{EDFE5D91-CE3F-660C-B1FB-3465F8D2A60C}"/>
                </a:ext>
              </a:extLst>
            </p:cNvPr>
            <p:cNvSpPr txBox="1"/>
            <p:nvPr/>
          </p:nvSpPr>
          <p:spPr>
            <a:xfrm>
              <a:off x="8241448" y="4587269"/>
              <a:ext cx="2029769" cy="685284"/>
            </a:xfrm>
            <a:prstGeom prst="rect">
              <a:avLst/>
            </a:prstGeom>
          </p:spPr>
          <p:txBody>
            <a:bodyPr vert="horz" wrap="square" lIns="91440" tIns="45720" rIns="91440" bIns="45720">
              <a:normAutofit fontScale="92500"/>
            </a:bodyPr>
            <a:lstStyle/>
            <a:p>
              <a:pPr marL="0" indent="0">
                <a:lnSpc>
                  <a:spcPct val="120000"/>
                </a:lnSpc>
                <a:buNone/>
              </a:pPr>
              <a:r>
                <a:rPr lang="zh-CN" altLang="en-US" sz="1400" dirty="0">
                  <a:solidFill>
                    <a:schemeClr val="bg1"/>
                  </a:solidFill>
                </a:rPr>
                <a:t>优先访问自己类中，自己类中的没有才会访问父类</a:t>
              </a:r>
            </a:p>
          </p:txBody>
        </p:sp>
        <p:sp>
          <p:nvSpPr>
            <p:cNvPr id="40" name="TextBox 30">
              <a:extLst>
                <a:ext uri="{FF2B5EF4-FFF2-40B4-BE49-F238E27FC236}">
                  <a16:creationId xmlns:a16="http://schemas.microsoft.com/office/drawing/2014/main" id="{979C6749-6FD5-C3B6-636B-28432D7C19D0}"/>
                </a:ext>
              </a:extLst>
            </p:cNvPr>
            <p:cNvSpPr txBox="1"/>
            <p:nvPr/>
          </p:nvSpPr>
          <p:spPr>
            <a:xfrm>
              <a:off x="8625390" y="4348671"/>
              <a:ext cx="1261884" cy="30777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</a:rPr>
                <a:t>就近原则</a:t>
              </a:r>
            </a:p>
          </p:txBody>
        </p:sp>
      </p:grpSp>
      <p:sp>
        <p:nvSpPr>
          <p:cNvPr id="49" name="Oval 10">
            <a:extLst>
              <a:ext uri="{FF2B5EF4-FFF2-40B4-BE49-F238E27FC236}">
                <a16:creationId xmlns:a16="http://schemas.microsoft.com/office/drawing/2014/main" id="{F48C1C51-39D3-6BEF-8EFA-E423B2A63397}"/>
              </a:ext>
            </a:extLst>
          </p:cNvPr>
          <p:cNvSpPr/>
          <p:nvPr/>
        </p:nvSpPr>
        <p:spPr>
          <a:xfrm flipH="1">
            <a:off x="7249711" y="4378323"/>
            <a:ext cx="414068" cy="4140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50" name="Oval 11">
            <a:extLst>
              <a:ext uri="{FF2B5EF4-FFF2-40B4-BE49-F238E27FC236}">
                <a16:creationId xmlns:a16="http://schemas.microsoft.com/office/drawing/2014/main" id="{56E78EC5-500A-2DDB-FF7E-C8A65342C639}"/>
              </a:ext>
            </a:extLst>
          </p:cNvPr>
          <p:cNvSpPr/>
          <p:nvPr/>
        </p:nvSpPr>
        <p:spPr>
          <a:xfrm flipH="1">
            <a:off x="6847147" y="4608360"/>
            <a:ext cx="313427" cy="31342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51" name="Oval 12">
            <a:extLst>
              <a:ext uri="{FF2B5EF4-FFF2-40B4-BE49-F238E27FC236}">
                <a16:creationId xmlns:a16="http://schemas.microsoft.com/office/drawing/2014/main" id="{5E9D12A6-7712-1E4A-B0D5-03C85AE2D45F}"/>
              </a:ext>
            </a:extLst>
          </p:cNvPr>
          <p:cNvSpPr/>
          <p:nvPr/>
        </p:nvSpPr>
        <p:spPr>
          <a:xfrm flipH="1">
            <a:off x="6513592" y="4691750"/>
            <a:ext cx="230038" cy="23003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24B2AC4C-8FA6-6625-52D1-319F92C2275E}"/>
              </a:ext>
            </a:extLst>
          </p:cNvPr>
          <p:cNvSpPr txBox="1"/>
          <p:nvPr/>
        </p:nvSpPr>
        <p:spPr>
          <a:xfrm>
            <a:off x="6822129" y="1665329"/>
            <a:ext cx="2029769" cy="685284"/>
          </a:xfrm>
          <a:prstGeom prst="rect">
            <a:avLst/>
          </a:prstGeom>
        </p:spPr>
        <p:txBody>
          <a:bodyPr vert="horz" wrap="square" lIns="91440" tIns="45720" rIns="91440" bIns="45720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1400" dirty="0">
                <a:solidFill>
                  <a:schemeClr val="bg1"/>
                </a:solidFill>
              </a:rPr>
              <a:t>Java</a:t>
            </a:r>
            <a:r>
              <a:rPr lang="zh-CN" altLang="en-US" sz="1400" dirty="0">
                <a:solidFill>
                  <a:schemeClr val="bg1"/>
                </a:solidFill>
              </a:rPr>
              <a:t>中所有的类都是</a:t>
            </a:r>
            <a:r>
              <a:rPr lang="en-US" altLang="zh-CN" sz="1400" dirty="0">
                <a:solidFill>
                  <a:schemeClr val="bg1"/>
                </a:solidFill>
              </a:rPr>
              <a:t>Object</a:t>
            </a:r>
            <a:r>
              <a:rPr lang="zh-CN" altLang="en-US" sz="1400" dirty="0">
                <a:solidFill>
                  <a:schemeClr val="bg1"/>
                </a:solidFill>
              </a:rPr>
              <a:t>类的子类</a:t>
            </a:r>
          </a:p>
        </p:txBody>
      </p:sp>
      <p:sp>
        <p:nvSpPr>
          <p:cNvPr id="53" name="TextBox 28">
            <a:extLst>
              <a:ext uri="{FF2B5EF4-FFF2-40B4-BE49-F238E27FC236}">
                <a16:creationId xmlns:a16="http://schemas.microsoft.com/office/drawing/2014/main" id="{B7943BF9-89A6-F45E-CCC0-13796D3B0D43}"/>
              </a:ext>
            </a:extLst>
          </p:cNvPr>
          <p:cNvSpPr txBox="1"/>
          <p:nvPr/>
        </p:nvSpPr>
        <p:spPr>
          <a:xfrm>
            <a:off x="7182828" y="1426731"/>
            <a:ext cx="1308371" cy="307777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</a:rPr>
              <a:t>祖宗类</a:t>
            </a:r>
          </a:p>
        </p:txBody>
      </p:sp>
      <p:sp>
        <p:nvSpPr>
          <p:cNvPr id="3" name="标题">
            <a:extLst>
              <a:ext uri="{FF2B5EF4-FFF2-40B4-BE49-F238E27FC236}">
                <a16:creationId xmlns:a16="http://schemas.microsoft.com/office/drawing/2014/main" id="{1556B16E-3E79-388B-C6BA-CC2890DCD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继承的特点</a:t>
            </a:r>
            <a:endParaRPr lang="en-US" dirty="0"/>
          </a:p>
        </p:txBody>
      </p:sp>
      <p:grpSp>
        <p:nvGrpSpPr>
          <p:cNvPr id="9" name="对话气泡_组合 1">
            <a:extLst>
              <a:ext uri="{FF2B5EF4-FFF2-40B4-BE49-F238E27FC236}">
                <a16:creationId xmlns:a16="http://schemas.microsoft.com/office/drawing/2014/main" id="{1BA72070-C05A-065C-04BF-186A61963401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373686" y="2125961"/>
            <a:ext cx="3385867" cy="2850461"/>
            <a:chOff x="1766977" y="2929238"/>
            <a:chExt cx="3385867" cy="2850461"/>
          </a:xfrm>
        </p:grpSpPr>
        <p:sp>
          <p:nvSpPr>
            <p:cNvPr id="10" name="Freeform: Shape 2">
              <a:extLst>
                <a:ext uri="{FF2B5EF4-FFF2-40B4-BE49-F238E27FC236}">
                  <a16:creationId xmlns:a16="http://schemas.microsoft.com/office/drawing/2014/main" id="{B61530C6-4C23-307A-7250-A2AE8F5211FD}"/>
                </a:ext>
              </a:extLst>
            </p:cNvPr>
            <p:cNvSpPr/>
            <p:nvPr/>
          </p:nvSpPr>
          <p:spPr bwMode="auto">
            <a:xfrm>
              <a:off x="1766977" y="3847381"/>
              <a:ext cx="2839741" cy="1517650"/>
            </a:xfrm>
            <a:custGeom>
              <a:avLst/>
              <a:gdLst>
                <a:gd name="T0" fmla="*/ 174 w 1743"/>
                <a:gd name="T1" fmla="*/ 250 h 930"/>
                <a:gd name="T2" fmla="*/ 377 w 1743"/>
                <a:gd name="T3" fmla="*/ 77 h 930"/>
                <a:gd name="T4" fmla="*/ 529 w 1743"/>
                <a:gd name="T5" fmla="*/ 147 h 930"/>
                <a:gd name="T6" fmla="*/ 797 w 1743"/>
                <a:gd name="T7" fmla="*/ 0 h 930"/>
                <a:gd name="T8" fmla="*/ 1061 w 1743"/>
                <a:gd name="T9" fmla="*/ 132 h 930"/>
                <a:gd name="T10" fmla="*/ 1285 w 1743"/>
                <a:gd name="T11" fmla="*/ 71 h 930"/>
                <a:gd name="T12" fmla="*/ 1543 w 1743"/>
                <a:gd name="T13" fmla="*/ 184 h 930"/>
                <a:gd name="T14" fmla="*/ 1743 w 1743"/>
                <a:gd name="T15" fmla="*/ 397 h 930"/>
                <a:gd name="T16" fmla="*/ 1542 w 1743"/>
                <a:gd name="T17" fmla="*/ 611 h 930"/>
                <a:gd name="T18" fmla="*/ 1505 w 1743"/>
                <a:gd name="T19" fmla="*/ 607 h 930"/>
                <a:gd name="T20" fmla="*/ 1292 w 1743"/>
                <a:gd name="T21" fmla="*/ 816 h 930"/>
                <a:gd name="T22" fmla="*/ 1228 w 1743"/>
                <a:gd name="T23" fmla="*/ 806 h 930"/>
                <a:gd name="T24" fmla="*/ 1025 w 1743"/>
                <a:gd name="T25" fmla="*/ 930 h 930"/>
                <a:gd name="T26" fmla="*/ 859 w 1743"/>
                <a:gd name="T27" fmla="*/ 856 h 930"/>
                <a:gd name="T28" fmla="*/ 630 w 1743"/>
                <a:gd name="T29" fmla="*/ 925 h 930"/>
                <a:gd name="T30" fmla="*/ 431 w 1743"/>
                <a:gd name="T31" fmla="*/ 874 h 930"/>
                <a:gd name="T32" fmla="*/ 409 w 1743"/>
                <a:gd name="T33" fmla="*/ 876 h 930"/>
                <a:gd name="T34" fmla="*/ 219 w 1743"/>
                <a:gd name="T35" fmla="*/ 670 h 930"/>
                <a:gd name="T36" fmla="*/ 214 w 1743"/>
                <a:gd name="T37" fmla="*/ 670 h 930"/>
                <a:gd name="T38" fmla="*/ 0 w 1743"/>
                <a:gd name="T39" fmla="*/ 458 h 930"/>
                <a:gd name="T40" fmla="*/ 174 w 1743"/>
                <a:gd name="T41" fmla="*/ 250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43" h="930">
                  <a:moveTo>
                    <a:pt x="174" y="250"/>
                  </a:moveTo>
                  <a:cubicBezTo>
                    <a:pt x="193" y="152"/>
                    <a:pt x="277" y="77"/>
                    <a:pt x="377" y="77"/>
                  </a:cubicBezTo>
                  <a:cubicBezTo>
                    <a:pt x="437" y="77"/>
                    <a:pt x="491" y="104"/>
                    <a:pt x="529" y="147"/>
                  </a:cubicBezTo>
                  <a:cubicBezTo>
                    <a:pt x="544" y="65"/>
                    <a:pt x="658" y="0"/>
                    <a:pt x="797" y="0"/>
                  </a:cubicBezTo>
                  <a:cubicBezTo>
                    <a:pt x="927" y="0"/>
                    <a:pt x="1036" y="57"/>
                    <a:pt x="1061" y="132"/>
                  </a:cubicBezTo>
                  <a:cubicBezTo>
                    <a:pt x="1107" y="96"/>
                    <a:pt x="1190" y="71"/>
                    <a:pt x="1285" y="71"/>
                  </a:cubicBezTo>
                  <a:cubicBezTo>
                    <a:pt x="1420" y="71"/>
                    <a:pt x="1531" y="121"/>
                    <a:pt x="1543" y="184"/>
                  </a:cubicBezTo>
                  <a:cubicBezTo>
                    <a:pt x="1654" y="184"/>
                    <a:pt x="1743" y="279"/>
                    <a:pt x="1743" y="397"/>
                  </a:cubicBezTo>
                  <a:cubicBezTo>
                    <a:pt x="1743" y="515"/>
                    <a:pt x="1653" y="611"/>
                    <a:pt x="1542" y="611"/>
                  </a:cubicBezTo>
                  <a:cubicBezTo>
                    <a:pt x="1530" y="611"/>
                    <a:pt x="1517" y="610"/>
                    <a:pt x="1505" y="607"/>
                  </a:cubicBezTo>
                  <a:cubicBezTo>
                    <a:pt x="1495" y="724"/>
                    <a:pt x="1404" y="816"/>
                    <a:pt x="1292" y="816"/>
                  </a:cubicBezTo>
                  <a:cubicBezTo>
                    <a:pt x="1270" y="816"/>
                    <a:pt x="1248" y="813"/>
                    <a:pt x="1228" y="806"/>
                  </a:cubicBezTo>
                  <a:cubicBezTo>
                    <a:pt x="1187" y="880"/>
                    <a:pt x="1111" y="930"/>
                    <a:pt x="1025" y="930"/>
                  </a:cubicBezTo>
                  <a:cubicBezTo>
                    <a:pt x="960" y="930"/>
                    <a:pt x="902" y="902"/>
                    <a:pt x="859" y="856"/>
                  </a:cubicBezTo>
                  <a:cubicBezTo>
                    <a:pt x="797" y="899"/>
                    <a:pt x="718" y="925"/>
                    <a:pt x="630" y="925"/>
                  </a:cubicBezTo>
                  <a:cubicBezTo>
                    <a:pt x="557" y="925"/>
                    <a:pt x="488" y="906"/>
                    <a:pt x="431" y="874"/>
                  </a:cubicBezTo>
                  <a:cubicBezTo>
                    <a:pt x="424" y="875"/>
                    <a:pt x="416" y="876"/>
                    <a:pt x="409" y="876"/>
                  </a:cubicBezTo>
                  <a:cubicBezTo>
                    <a:pt x="306" y="876"/>
                    <a:pt x="222" y="784"/>
                    <a:pt x="219" y="670"/>
                  </a:cubicBezTo>
                  <a:cubicBezTo>
                    <a:pt x="214" y="670"/>
                    <a:pt x="214" y="670"/>
                    <a:pt x="214" y="670"/>
                  </a:cubicBezTo>
                  <a:cubicBezTo>
                    <a:pt x="96" y="670"/>
                    <a:pt x="0" y="575"/>
                    <a:pt x="0" y="458"/>
                  </a:cubicBezTo>
                  <a:cubicBezTo>
                    <a:pt x="0" y="355"/>
                    <a:pt x="75" y="269"/>
                    <a:pt x="174" y="2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Oval 7">
              <a:extLst>
                <a:ext uri="{FF2B5EF4-FFF2-40B4-BE49-F238E27FC236}">
                  <a16:creationId xmlns:a16="http://schemas.microsoft.com/office/drawing/2014/main" id="{77996F8C-2253-49EE-FCB0-58A9E7208BE7}"/>
                </a:ext>
              </a:extLst>
            </p:cNvPr>
            <p:cNvSpPr/>
            <p:nvPr/>
          </p:nvSpPr>
          <p:spPr>
            <a:xfrm>
              <a:off x="4002657" y="5236234"/>
              <a:ext cx="414068" cy="41406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Oval 8">
              <a:extLst>
                <a:ext uri="{FF2B5EF4-FFF2-40B4-BE49-F238E27FC236}">
                  <a16:creationId xmlns:a16="http://schemas.microsoft.com/office/drawing/2014/main" id="{F6924F12-8CAD-35B4-1F85-D30ABA1F01E8}"/>
                </a:ext>
              </a:extLst>
            </p:cNvPr>
            <p:cNvSpPr/>
            <p:nvPr/>
          </p:nvSpPr>
          <p:spPr>
            <a:xfrm>
              <a:off x="4505862" y="5466271"/>
              <a:ext cx="313427" cy="3134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Oval 9">
              <a:extLst>
                <a:ext uri="{FF2B5EF4-FFF2-40B4-BE49-F238E27FC236}">
                  <a16:creationId xmlns:a16="http://schemas.microsoft.com/office/drawing/2014/main" id="{82D2407C-36EF-CD1A-2F28-A94AA0F77413}"/>
                </a:ext>
              </a:extLst>
            </p:cNvPr>
            <p:cNvSpPr/>
            <p:nvPr/>
          </p:nvSpPr>
          <p:spPr>
            <a:xfrm>
              <a:off x="4922806" y="5549661"/>
              <a:ext cx="230038" cy="2300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Freeform: Shape 14">
              <a:extLst>
                <a:ext uri="{FF2B5EF4-FFF2-40B4-BE49-F238E27FC236}">
                  <a16:creationId xmlns:a16="http://schemas.microsoft.com/office/drawing/2014/main" id="{3F61A611-8CBC-0B8B-D1A9-7DE1E0434461}"/>
                </a:ext>
              </a:extLst>
            </p:cNvPr>
            <p:cNvSpPr/>
            <p:nvPr/>
          </p:nvSpPr>
          <p:spPr bwMode="auto">
            <a:xfrm rot="21123971">
              <a:off x="3039265" y="2929238"/>
              <a:ext cx="566816" cy="679210"/>
            </a:xfrm>
            <a:custGeom>
              <a:avLst/>
              <a:gdLst>
                <a:gd name="T0" fmla="*/ 694 w 787"/>
                <a:gd name="T1" fmla="*/ 212 h 942"/>
                <a:gd name="T2" fmla="*/ 600 w 787"/>
                <a:gd name="T3" fmla="*/ 386 h 942"/>
                <a:gd name="T4" fmla="*/ 596 w 787"/>
                <a:gd name="T5" fmla="*/ 401 h 942"/>
                <a:gd name="T6" fmla="*/ 641 w 787"/>
                <a:gd name="T7" fmla="*/ 401 h 942"/>
                <a:gd name="T8" fmla="*/ 651 w 787"/>
                <a:gd name="T9" fmla="*/ 377 h 942"/>
                <a:gd name="T10" fmla="*/ 787 w 787"/>
                <a:gd name="T11" fmla="*/ 180 h 942"/>
                <a:gd name="T12" fmla="*/ 566 w 787"/>
                <a:gd name="T13" fmla="*/ 26 h 942"/>
                <a:gd name="T14" fmla="*/ 550 w 787"/>
                <a:gd name="T15" fmla="*/ 18 h 942"/>
                <a:gd name="T16" fmla="*/ 533 w 787"/>
                <a:gd name="T17" fmla="*/ 11 h 942"/>
                <a:gd name="T18" fmla="*/ 506 w 787"/>
                <a:gd name="T19" fmla="*/ 0 h 942"/>
                <a:gd name="T20" fmla="*/ 506 w 787"/>
                <a:gd name="T21" fmla="*/ 60 h 942"/>
                <a:gd name="T22" fmla="*/ 687 w 787"/>
                <a:gd name="T23" fmla="*/ 161 h 942"/>
                <a:gd name="T24" fmla="*/ 505 w 787"/>
                <a:gd name="T25" fmla="*/ 207 h 942"/>
                <a:gd name="T26" fmla="*/ 338 w 787"/>
                <a:gd name="T27" fmla="*/ 296 h 942"/>
                <a:gd name="T28" fmla="*/ 197 w 787"/>
                <a:gd name="T29" fmla="*/ 422 h 942"/>
                <a:gd name="T30" fmla="*/ 90 w 787"/>
                <a:gd name="T31" fmla="*/ 577 h 942"/>
                <a:gd name="T32" fmla="*/ 79 w 787"/>
                <a:gd name="T33" fmla="*/ 599 h 942"/>
                <a:gd name="T34" fmla="*/ 69 w 787"/>
                <a:gd name="T35" fmla="*/ 620 h 942"/>
                <a:gd name="T36" fmla="*/ 51 w 787"/>
                <a:gd name="T37" fmla="*/ 664 h 942"/>
                <a:gd name="T38" fmla="*/ 43 w 787"/>
                <a:gd name="T39" fmla="*/ 686 h 942"/>
                <a:gd name="T40" fmla="*/ 35 w 787"/>
                <a:gd name="T41" fmla="*/ 709 h 942"/>
                <a:gd name="T42" fmla="*/ 29 w 787"/>
                <a:gd name="T43" fmla="*/ 731 h 942"/>
                <a:gd name="T44" fmla="*/ 23 w 787"/>
                <a:gd name="T45" fmla="*/ 754 h 942"/>
                <a:gd name="T46" fmla="*/ 0 w 787"/>
                <a:gd name="T47" fmla="*/ 942 h 942"/>
                <a:gd name="T48" fmla="*/ 51 w 787"/>
                <a:gd name="T49" fmla="*/ 942 h 942"/>
                <a:gd name="T50" fmla="*/ 72 w 787"/>
                <a:gd name="T51" fmla="*/ 766 h 942"/>
                <a:gd name="T52" fmla="*/ 78 w 787"/>
                <a:gd name="T53" fmla="*/ 745 h 942"/>
                <a:gd name="T54" fmla="*/ 84 w 787"/>
                <a:gd name="T55" fmla="*/ 724 h 942"/>
                <a:gd name="T56" fmla="*/ 91 w 787"/>
                <a:gd name="T57" fmla="*/ 703 h 942"/>
                <a:gd name="T58" fmla="*/ 98 w 787"/>
                <a:gd name="T59" fmla="*/ 682 h 942"/>
                <a:gd name="T60" fmla="*/ 115 w 787"/>
                <a:gd name="T61" fmla="*/ 641 h 942"/>
                <a:gd name="T62" fmla="*/ 125 w 787"/>
                <a:gd name="T63" fmla="*/ 621 h 942"/>
                <a:gd name="T64" fmla="*/ 135 w 787"/>
                <a:gd name="T65" fmla="*/ 601 h 942"/>
                <a:gd name="T66" fmla="*/ 235 w 787"/>
                <a:gd name="T67" fmla="*/ 455 h 942"/>
                <a:gd name="T68" fmla="*/ 367 w 787"/>
                <a:gd name="T69" fmla="*/ 337 h 942"/>
                <a:gd name="T70" fmla="*/ 523 w 787"/>
                <a:gd name="T71" fmla="*/ 255 h 942"/>
                <a:gd name="T72" fmla="*/ 694 w 787"/>
                <a:gd name="T73" fmla="*/ 212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87" h="942">
                  <a:moveTo>
                    <a:pt x="694" y="212"/>
                  </a:moveTo>
                  <a:cubicBezTo>
                    <a:pt x="652" y="267"/>
                    <a:pt x="621" y="327"/>
                    <a:pt x="600" y="386"/>
                  </a:cubicBezTo>
                  <a:cubicBezTo>
                    <a:pt x="599" y="391"/>
                    <a:pt x="597" y="396"/>
                    <a:pt x="596" y="401"/>
                  </a:cubicBezTo>
                  <a:cubicBezTo>
                    <a:pt x="641" y="401"/>
                    <a:pt x="641" y="401"/>
                    <a:pt x="641" y="401"/>
                  </a:cubicBezTo>
                  <a:cubicBezTo>
                    <a:pt x="644" y="393"/>
                    <a:pt x="647" y="385"/>
                    <a:pt x="651" y="377"/>
                  </a:cubicBezTo>
                  <a:cubicBezTo>
                    <a:pt x="681" y="308"/>
                    <a:pt x="727" y="241"/>
                    <a:pt x="787" y="180"/>
                  </a:cubicBezTo>
                  <a:cubicBezTo>
                    <a:pt x="727" y="120"/>
                    <a:pt x="653" y="67"/>
                    <a:pt x="566" y="26"/>
                  </a:cubicBezTo>
                  <a:cubicBezTo>
                    <a:pt x="550" y="18"/>
                    <a:pt x="550" y="18"/>
                    <a:pt x="550" y="18"/>
                  </a:cubicBezTo>
                  <a:cubicBezTo>
                    <a:pt x="533" y="11"/>
                    <a:pt x="533" y="11"/>
                    <a:pt x="533" y="11"/>
                  </a:cubicBezTo>
                  <a:cubicBezTo>
                    <a:pt x="524" y="7"/>
                    <a:pt x="515" y="4"/>
                    <a:pt x="506" y="0"/>
                  </a:cubicBezTo>
                  <a:cubicBezTo>
                    <a:pt x="506" y="60"/>
                    <a:pt x="506" y="60"/>
                    <a:pt x="506" y="60"/>
                  </a:cubicBezTo>
                  <a:cubicBezTo>
                    <a:pt x="573" y="87"/>
                    <a:pt x="634" y="122"/>
                    <a:pt x="687" y="161"/>
                  </a:cubicBezTo>
                  <a:cubicBezTo>
                    <a:pt x="625" y="169"/>
                    <a:pt x="563" y="184"/>
                    <a:pt x="505" y="207"/>
                  </a:cubicBezTo>
                  <a:cubicBezTo>
                    <a:pt x="446" y="230"/>
                    <a:pt x="390" y="259"/>
                    <a:pt x="338" y="296"/>
                  </a:cubicBezTo>
                  <a:cubicBezTo>
                    <a:pt x="287" y="332"/>
                    <a:pt x="239" y="374"/>
                    <a:pt x="197" y="422"/>
                  </a:cubicBezTo>
                  <a:cubicBezTo>
                    <a:pt x="155" y="469"/>
                    <a:pt x="119" y="521"/>
                    <a:pt x="90" y="577"/>
                  </a:cubicBezTo>
                  <a:cubicBezTo>
                    <a:pt x="79" y="599"/>
                    <a:pt x="79" y="599"/>
                    <a:pt x="79" y="599"/>
                  </a:cubicBezTo>
                  <a:cubicBezTo>
                    <a:pt x="75" y="606"/>
                    <a:pt x="72" y="613"/>
                    <a:pt x="69" y="620"/>
                  </a:cubicBezTo>
                  <a:cubicBezTo>
                    <a:pt x="62" y="634"/>
                    <a:pt x="57" y="649"/>
                    <a:pt x="51" y="664"/>
                  </a:cubicBezTo>
                  <a:cubicBezTo>
                    <a:pt x="48" y="671"/>
                    <a:pt x="45" y="679"/>
                    <a:pt x="43" y="686"/>
                  </a:cubicBezTo>
                  <a:cubicBezTo>
                    <a:pt x="35" y="709"/>
                    <a:pt x="35" y="709"/>
                    <a:pt x="35" y="709"/>
                  </a:cubicBezTo>
                  <a:cubicBezTo>
                    <a:pt x="29" y="731"/>
                    <a:pt x="29" y="731"/>
                    <a:pt x="29" y="731"/>
                  </a:cubicBezTo>
                  <a:cubicBezTo>
                    <a:pt x="27" y="739"/>
                    <a:pt x="24" y="747"/>
                    <a:pt x="23" y="754"/>
                  </a:cubicBezTo>
                  <a:cubicBezTo>
                    <a:pt x="8" y="816"/>
                    <a:pt x="0" y="879"/>
                    <a:pt x="0" y="942"/>
                  </a:cubicBezTo>
                  <a:cubicBezTo>
                    <a:pt x="51" y="942"/>
                    <a:pt x="51" y="942"/>
                    <a:pt x="51" y="942"/>
                  </a:cubicBezTo>
                  <a:cubicBezTo>
                    <a:pt x="51" y="883"/>
                    <a:pt x="58" y="824"/>
                    <a:pt x="72" y="766"/>
                  </a:cubicBezTo>
                  <a:cubicBezTo>
                    <a:pt x="74" y="759"/>
                    <a:pt x="76" y="752"/>
                    <a:pt x="78" y="745"/>
                  </a:cubicBezTo>
                  <a:cubicBezTo>
                    <a:pt x="84" y="724"/>
                    <a:pt x="84" y="724"/>
                    <a:pt x="84" y="724"/>
                  </a:cubicBezTo>
                  <a:cubicBezTo>
                    <a:pt x="91" y="703"/>
                    <a:pt x="91" y="703"/>
                    <a:pt x="91" y="703"/>
                  </a:cubicBezTo>
                  <a:cubicBezTo>
                    <a:pt x="93" y="696"/>
                    <a:pt x="95" y="689"/>
                    <a:pt x="98" y="682"/>
                  </a:cubicBezTo>
                  <a:cubicBezTo>
                    <a:pt x="104" y="668"/>
                    <a:pt x="109" y="654"/>
                    <a:pt x="115" y="641"/>
                  </a:cubicBezTo>
                  <a:cubicBezTo>
                    <a:pt x="118" y="634"/>
                    <a:pt x="121" y="627"/>
                    <a:pt x="125" y="621"/>
                  </a:cubicBezTo>
                  <a:cubicBezTo>
                    <a:pt x="135" y="601"/>
                    <a:pt x="135" y="601"/>
                    <a:pt x="135" y="601"/>
                  </a:cubicBezTo>
                  <a:cubicBezTo>
                    <a:pt x="162" y="548"/>
                    <a:pt x="196" y="500"/>
                    <a:pt x="235" y="455"/>
                  </a:cubicBezTo>
                  <a:cubicBezTo>
                    <a:pt x="274" y="410"/>
                    <a:pt x="319" y="371"/>
                    <a:pt x="367" y="337"/>
                  </a:cubicBezTo>
                  <a:cubicBezTo>
                    <a:pt x="415" y="303"/>
                    <a:pt x="468" y="276"/>
                    <a:pt x="523" y="255"/>
                  </a:cubicBezTo>
                  <a:cubicBezTo>
                    <a:pt x="578" y="233"/>
                    <a:pt x="635" y="219"/>
                    <a:pt x="694" y="21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TextBox 23">
              <a:extLst>
                <a:ext uri="{FF2B5EF4-FFF2-40B4-BE49-F238E27FC236}">
                  <a16:creationId xmlns:a16="http://schemas.microsoft.com/office/drawing/2014/main" id="{2EA93670-5BA7-7089-BAD6-959E21B5342E}"/>
                </a:ext>
              </a:extLst>
            </p:cNvPr>
            <p:cNvSpPr txBox="1"/>
            <p:nvPr/>
          </p:nvSpPr>
          <p:spPr>
            <a:xfrm>
              <a:off x="2171963" y="4399410"/>
              <a:ext cx="2029769" cy="685284"/>
            </a:xfrm>
            <a:prstGeom prst="rect">
              <a:avLst/>
            </a:prstGeom>
          </p:spPr>
          <p:txBody>
            <a:bodyPr vert="horz" wrap="square" lIns="91440" tIns="45720" rIns="91440" bIns="45720">
              <a:noAutofit/>
            </a:bodyPr>
            <a:lstStyle/>
            <a:p>
              <a:pPr marL="0" indent="0">
                <a:lnSpc>
                  <a:spcPct val="120000"/>
                </a:lnSpc>
                <a:buNone/>
              </a:pPr>
              <a:r>
                <a:rPr lang="en-US" altLang="zh-CN" sz="1300" dirty="0">
                  <a:solidFill>
                    <a:schemeClr val="bg1"/>
                  </a:solidFill>
                </a:rPr>
                <a:t>Java</a:t>
              </a:r>
              <a:r>
                <a:rPr lang="zh-CN" altLang="en-US" sz="1300" dirty="0">
                  <a:solidFill>
                    <a:schemeClr val="bg1"/>
                  </a:solidFill>
                </a:rPr>
                <a:t>是单继承模式：一个类只能继承一个直接父类</a:t>
              </a:r>
              <a:endParaRPr lang="en-US" altLang="zh-CN" sz="13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24">
              <a:extLst>
                <a:ext uri="{FF2B5EF4-FFF2-40B4-BE49-F238E27FC236}">
                  <a16:creationId xmlns:a16="http://schemas.microsoft.com/office/drawing/2014/main" id="{6AC45BBE-F703-98CD-CA95-6D15A55E6DAE}"/>
                </a:ext>
              </a:extLst>
            </p:cNvPr>
            <p:cNvSpPr txBox="1"/>
            <p:nvPr/>
          </p:nvSpPr>
          <p:spPr>
            <a:xfrm>
              <a:off x="2555905" y="4160812"/>
              <a:ext cx="1261884" cy="30777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</a:rPr>
                <a:t>单继承</a:t>
              </a:r>
            </a:p>
          </p:txBody>
        </p:sp>
      </p:grpSp>
      <p:grpSp>
        <p:nvGrpSpPr>
          <p:cNvPr id="20" name="对话气泡_组合 2">
            <a:extLst>
              <a:ext uri="{FF2B5EF4-FFF2-40B4-BE49-F238E27FC236}">
                <a16:creationId xmlns:a16="http://schemas.microsoft.com/office/drawing/2014/main" id="{F6E7BBA9-87F7-2001-A99D-653E3E527F35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2862578" y="810814"/>
            <a:ext cx="3706673" cy="2954857"/>
            <a:chOff x="3282527" y="1593705"/>
            <a:chExt cx="3706673" cy="2954857"/>
          </a:xfrm>
        </p:grpSpPr>
        <p:sp>
          <p:nvSpPr>
            <p:cNvPr id="21" name="Freeform: Shape 4">
              <a:extLst>
                <a:ext uri="{FF2B5EF4-FFF2-40B4-BE49-F238E27FC236}">
                  <a16:creationId xmlns:a16="http://schemas.microsoft.com/office/drawing/2014/main" id="{0A60AD68-7AED-5899-1BC0-6828405C8166}"/>
                </a:ext>
              </a:extLst>
            </p:cNvPr>
            <p:cNvSpPr/>
            <p:nvPr/>
          </p:nvSpPr>
          <p:spPr bwMode="auto">
            <a:xfrm>
              <a:off x="3282527" y="1679276"/>
              <a:ext cx="2839741" cy="1517650"/>
            </a:xfrm>
            <a:custGeom>
              <a:avLst/>
              <a:gdLst>
                <a:gd name="T0" fmla="*/ 174 w 1743"/>
                <a:gd name="T1" fmla="*/ 250 h 930"/>
                <a:gd name="T2" fmla="*/ 377 w 1743"/>
                <a:gd name="T3" fmla="*/ 77 h 930"/>
                <a:gd name="T4" fmla="*/ 529 w 1743"/>
                <a:gd name="T5" fmla="*/ 147 h 930"/>
                <a:gd name="T6" fmla="*/ 797 w 1743"/>
                <a:gd name="T7" fmla="*/ 0 h 930"/>
                <a:gd name="T8" fmla="*/ 1061 w 1743"/>
                <a:gd name="T9" fmla="*/ 132 h 930"/>
                <a:gd name="T10" fmla="*/ 1285 w 1743"/>
                <a:gd name="T11" fmla="*/ 71 h 930"/>
                <a:gd name="T12" fmla="*/ 1543 w 1743"/>
                <a:gd name="T13" fmla="*/ 184 h 930"/>
                <a:gd name="T14" fmla="*/ 1743 w 1743"/>
                <a:gd name="T15" fmla="*/ 397 h 930"/>
                <a:gd name="T16" fmla="*/ 1542 w 1743"/>
                <a:gd name="T17" fmla="*/ 611 h 930"/>
                <a:gd name="T18" fmla="*/ 1505 w 1743"/>
                <a:gd name="T19" fmla="*/ 607 h 930"/>
                <a:gd name="T20" fmla="*/ 1292 w 1743"/>
                <a:gd name="T21" fmla="*/ 816 h 930"/>
                <a:gd name="T22" fmla="*/ 1228 w 1743"/>
                <a:gd name="T23" fmla="*/ 806 h 930"/>
                <a:gd name="T24" fmla="*/ 1025 w 1743"/>
                <a:gd name="T25" fmla="*/ 930 h 930"/>
                <a:gd name="T26" fmla="*/ 859 w 1743"/>
                <a:gd name="T27" fmla="*/ 856 h 930"/>
                <a:gd name="T28" fmla="*/ 630 w 1743"/>
                <a:gd name="T29" fmla="*/ 925 h 930"/>
                <a:gd name="T30" fmla="*/ 431 w 1743"/>
                <a:gd name="T31" fmla="*/ 874 h 930"/>
                <a:gd name="T32" fmla="*/ 409 w 1743"/>
                <a:gd name="T33" fmla="*/ 876 h 930"/>
                <a:gd name="T34" fmla="*/ 219 w 1743"/>
                <a:gd name="T35" fmla="*/ 670 h 930"/>
                <a:gd name="T36" fmla="*/ 214 w 1743"/>
                <a:gd name="T37" fmla="*/ 670 h 930"/>
                <a:gd name="T38" fmla="*/ 0 w 1743"/>
                <a:gd name="T39" fmla="*/ 458 h 930"/>
                <a:gd name="T40" fmla="*/ 174 w 1743"/>
                <a:gd name="T41" fmla="*/ 250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43" h="930">
                  <a:moveTo>
                    <a:pt x="174" y="250"/>
                  </a:moveTo>
                  <a:cubicBezTo>
                    <a:pt x="193" y="152"/>
                    <a:pt x="277" y="77"/>
                    <a:pt x="377" y="77"/>
                  </a:cubicBezTo>
                  <a:cubicBezTo>
                    <a:pt x="437" y="77"/>
                    <a:pt x="491" y="104"/>
                    <a:pt x="529" y="147"/>
                  </a:cubicBezTo>
                  <a:cubicBezTo>
                    <a:pt x="544" y="65"/>
                    <a:pt x="658" y="0"/>
                    <a:pt x="797" y="0"/>
                  </a:cubicBezTo>
                  <a:cubicBezTo>
                    <a:pt x="927" y="0"/>
                    <a:pt x="1036" y="57"/>
                    <a:pt x="1061" y="132"/>
                  </a:cubicBezTo>
                  <a:cubicBezTo>
                    <a:pt x="1107" y="96"/>
                    <a:pt x="1190" y="71"/>
                    <a:pt x="1285" y="71"/>
                  </a:cubicBezTo>
                  <a:cubicBezTo>
                    <a:pt x="1420" y="71"/>
                    <a:pt x="1531" y="121"/>
                    <a:pt x="1543" y="184"/>
                  </a:cubicBezTo>
                  <a:cubicBezTo>
                    <a:pt x="1654" y="184"/>
                    <a:pt x="1743" y="279"/>
                    <a:pt x="1743" y="397"/>
                  </a:cubicBezTo>
                  <a:cubicBezTo>
                    <a:pt x="1743" y="515"/>
                    <a:pt x="1653" y="611"/>
                    <a:pt x="1542" y="611"/>
                  </a:cubicBezTo>
                  <a:cubicBezTo>
                    <a:pt x="1530" y="611"/>
                    <a:pt x="1517" y="610"/>
                    <a:pt x="1505" y="607"/>
                  </a:cubicBezTo>
                  <a:cubicBezTo>
                    <a:pt x="1495" y="724"/>
                    <a:pt x="1404" y="816"/>
                    <a:pt x="1292" y="816"/>
                  </a:cubicBezTo>
                  <a:cubicBezTo>
                    <a:pt x="1270" y="816"/>
                    <a:pt x="1248" y="813"/>
                    <a:pt x="1228" y="806"/>
                  </a:cubicBezTo>
                  <a:cubicBezTo>
                    <a:pt x="1187" y="880"/>
                    <a:pt x="1111" y="930"/>
                    <a:pt x="1025" y="930"/>
                  </a:cubicBezTo>
                  <a:cubicBezTo>
                    <a:pt x="960" y="930"/>
                    <a:pt x="902" y="902"/>
                    <a:pt x="859" y="856"/>
                  </a:cubicBezTo>
                  <a:cubicBezTo>
                    <a:pt x="797" y="899"/>
                    <a:pt x="718" y="925"/>
                    <a:pt x="630" y="925"/>
                  </a:cubicBezTo>
                  <a:cubicBezTo>
                    <a:pt x="557" y="925"/>
                    <a:pt x="488" y="906"/>
                    <a:pt x="431" y="874"/>
                  </a:cubicBezTo>
                  <a:cubicBezTo>
                    <a:pt x="424" y="875"/>
                    <a:pt x="416" y="876"/>
                    <a:pt x="409" y="876"/>
                  </a:cubicBezTo>
                  <a:cubicBezTo>
                    <a:pt x="306" y="876"/>
                    <a:pt x="222" y="784"/>
                    <a:pt x="219" y="670"/>
                  </a:cubicBezTo>
                  <a:cubicBezTo>
                    <a:pt x="214" y="670"/>
                    <a:pt x="214" y="670"/>
                    <a:pt x="214" y="670"/>
                  </a:cubicBezTo>
                  <a:cubicBezTo>
                    <a:pt x="96" y="670"/>
                    <a:pt x="0" y="575"/>
                    <a:pt x="0" y="458"/>
                  </a:cubicBezTo>
                  <a:cubicBezTo>
                    <a:pt x="0" y="355"/>
                    <a:pt x="75" y="269"/>
                    <a:pt x="174" y="2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500F9028-7C6A-C8B7-A724-5EE1EC369AA0}"/>
                </a:ext>
              </a:extLst>
            </p:cNvPr>
            <p:cNvSpPr/>
            <p:nvPr/>
          </p:nvSpPr>
          <p:spPr bwMode="auto">
            <a:xfrm rot="3367778">
              <a:off x="6366187" y="1537508"/>
              <a:ext cx="566816" cy="679210"/>
            </a:xfrm>
            <a:custGeom>
              <a:avLst/>
              <a:gdLst>
                <a:gd name="T0" fmla="*/ 694 w 787"/>
                <a:gd name="T1" fmla="*/ 212 h 942"/>
                <a:gd name="T2" fmla="*/ 600 w 787"/>
                <a:gd name="T3" fmla="*/ 386 h 942"/>
                <a:gd name="T4" fmla="*/ 596 w 787"/>
                <a:gd name="T5" fmla="*/ 401 h 942"/>
                <a:gd name="T6" fmla="*/ 641 w 787"/>
                <a:gd name="T7" fmla="*/ 401 h 942"/>
                <a:gd name="T8" fmla="*/ 651 w 787"/>
                <a:gd name="T9" fmla="*/ 377 h 942"/>
                <a:gd name="T10" fmla="*/ 787 w 787"/>
                <a:gd name="T11" fmla="*/ 180 h 942"/>
                <a:gd name="T12" fmla="*/ 566 w 787"/>
                <a:gd name="T13" fmla="*/ 26 h 942"/>
                <a:gd name="T14" fmla="*/ 550 w 787"/>
                <a:gd name="T15" fmla="*/ 18 h 942"/>
                <a:gd name="T16" fmla="*/ 533 w 787"/>
                <a:gd name="T17" fmla="*/ 11 h 942"/>
                <a:gd name="T18" fmla="*/ 506 w 787"/>
                <a:gd name="T19" fmla="*/ 0 h 942"/>
                <a:gd name="T20" fmla="*/ 506 w 787"/>
                <a:gd name="T21" fmla="*/ 60 h 942"/>
                <a:gd name="T22" fmla="*/ 687 w 787"/>
                <a:gd name="T23" fmla="*/ 161 h 942"/>
                <a:gd name="T24" fmla="*/ 505 w 787"/>
                <a:gd name="T25" fmla="*/ 207 h 942"/>
                <a:gd name="T26" fmla="*/ 338 w 787"/>
                <a:gd name="T27" fmla="*/ 296 h 942"/>
                <a:gd name="T28" fmla="*/ 197 w 787"/>
                <a:gd name="T29" fmla="*/ 422 h 942"/>
                <a:gd name="T30" fmla="*/ 90 w 787"/>
                <a:gd name="T31" fmla="*/ 577 h 942"/>
                <a:gd name="T32" fmla="*/ 79 w 787"/>
                <a:gd name="T33" fmla="*/ 599 h 942"/>
                <a:gd name="T34" fmla="*/ 69 w 787"/>
                <a:gd name="T35" fmla="*/ 620 h 942"/>
                <a:gd name="T36" fmla="*/ 51 w 787"/>
                <a:gd name="T37" fmla="*/ 664 h 942"/>
                <a:gd name="T38" fmla="*/ 43 w 787"/>
                <a:gd name="T39" fmla="*/ 686 h 942"/>
                <a:gd name="T40" fmla="*/ 35 w 787"/>
                <a:gd name="T41" fmla="*/ 709 h 942"/>
                <a:gd name="T42" fmla="*/ 29 w 787"/>
                <a:gd name="T43" fmla="*/ 731 h 942"/>
                <a:gd name="T44" fmla="*/ 23 w 787"/>
                <a:gd name="T45" fmla="*/ 754 h 942"/>
                <a:gd name="T46" fmla="*/ 0 w 787"/>
                <a:gd name="T47" fmla="*/ 942 h 942"/>
                <a:gd name="T48" fmla="*/ 51 w 787"/>
                <a:gd name="T49" fmla="*/ 942 h 942"/>
                <a:gd name="T50" fmla="*/ 72 w 787"/>
                <a:gd name="T51" fmla="*/ 766 h 942"/>
                <a:gd name="T52" fmla="*/ 78 w 787"/>
                <a:gd name="T53" fmla="*/ 745 h 942"/>
                <a:gd name="T54" fmla="*/ 84 w 787"/>
                <a:gd name="T55" fmla="*/ 724 h 942"/>
                <a:gd name="T56" fmla="*/ 91 w 787"/>
                <a:gd name="T57" fmla="*/ 703 h 942"/>
                <a:gd name="T58" fmla="*/ 98 w 787"/>
                <a:gd name="T59" fmla="*/ 682 h 942"/>
                <a:gd name="T60" fmla="*/ 115 w 787"/>
                <a:gd name="T61" fmla="*/ 641 h 942"/>
                <a:gd name="T62" fmla="*/ 125 w 787"/>
                <a:gd name="T63" fmla="*/ 621 h 942"/>
                <a:gd name="T64" fmla="*/ 135 w 787"/>
                <a:gd name="T65" fmla="*/ 601 h 942"/>
                <a:gd name="T66" fmla="*/ 235 w 787"/>
                <a:gd name="T67" fmla="*/ 455 h 942"/>
                <a:gd name="T68" fmla="*/ 367 w 787"/>
                <a:gd name="T69" fmla="*/ 337 h 942"/>
                <a:gd name="T70" fmla="*/ 523 w 787"/>
                <a:gd name="T71" fmla="*/ 255 h 942"/>
                <a:gd name="T72" fmla="*/ 694 w 787"/>
                <a:gd name="T73" fmla="*/ 212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87" h="942">
                  <a:moveTo>
                    <a:pt x="694" y="212"/>
                  </a:moveTo>
                  <a:cubicBezTo>
                    <a:pt x="652" y="267"/>
                    <a:pt x="621" y="327"/>
                    <a:pt x="600" y="386"/>
                  </a:cubicBezTo>
                  <a:cubicBezTo>
                    <a:pt x="599" y="391"/>
                    <a:pt x="597" y="396"/>
                    <a:pt x="596" y="401"/>
                  </a:cubicBezTo>
                  <a:cubicBezTo>
                    <a:pt x="641" y="401"/>
                    <a:pt x="641" y="401"/>
                    <a:pt x="641" y="401"/>
                  </a:cubicBezTo>
                  <a:cubicBezTo>
                    <a:pt x="644" y="393"/>
                    <a:pt x="647" y="385"/>
                    <a:pt x="651" y="377"/>
                  </a:cubicBezTo>
                  <a:cubicBezTo>
                    <a:pt x="681" y="308"/>
                    <a:pt x="727" y="241"/>
                    <a:pt x="787" y="180"/>
                  </a:cubicBezTo>
                  <a:cubicBezTo>
                    <a:pt x="727" y="120"/>
                    <a:pt x="653" y="67"/>
                    <a:pt x="566" y="26"/>
                  </a:cubicBezTo>
                  <a:cubicBezTo>
                    <a:pt x="550" y="18"/>
                    <a:pt x="550" y="18"/>
                    <a:pt x="550" y="18"/>
                  </a:cubicBezTo>
                  <a:cubicBezTo>
                    <a:pt x="533" y="11"/>
                    <a:pt x="533" y="11"/>
                    <a:pt x="533" y="11"/>
                  </a:cubicBezTo>
                  <a:cubicBezTo>
                    <a:pt x="524" y="7"/>
                    <a:pt x="515" y="4"/>
                    <a:pt x="506" y="0"/>
                  </a:cubicBezTo>
                  <a:cubicBezTo>
                    <a:pt x="506" y="60"/>
                    <a:pt x="506" y="60"/>
                    <a:pt x="506" y="60"/>
                  </a:cubicBezTo>
                  <a:cubicBezTo>
                    <a:pt x="573" y="87"/>
                    <a:pt x="634" y="122"/>
                    <a:pt x="687" y="161"/>
                  </a:cubicBezTo>
                  <a:cubicBezTo>
                    <a:pt x="625" y="169"/>
                    <a:pt x="563" y="184"/>
                    <a:pt x="505" y="207"/>
                  </a:cubicBezTo>
                  <a:cubicBezTo>
                    <a:pt x="446" y="230"/>
                    <a:pt x="390" y="259"/>
                    <a:pt x="338" y="296"/>
                  </a:cubicBezTo>
                  <a:cubicBezTo>
                    <a:pt x="287" y="332"/>
                    <a:pt x="239" y="374"/>
                    <a:pt x="197" y="422"/>
                  </a:cubicBezTo>
                  <a:cubicBezTo>
                    <a:pt x="155" y="469"/>
                    <a:pt x="119" y="521"/>
                    <a:pt x="90" y="577"/>
                  </a:cubicBezTo>
                  <a:cubicBezTo>
                    <a:pt x="79" y="599"/>
                    <a:pt x="79" y="599"/>
                    <a:pt x="79" y="599"/>
                  </a:cubicBezTo>
                  <a:cubicBezTo>
                    <a:pt x="75" y="606"/>
                    <a:pt x="72" y="613"/>
                    <a:pt x="69" y="620"/>
                  </a:cubicBezTo>
                  <a:cubicBezTo>
                    <a:pt x="62" y="634"/>
                    <a:pt x="57" y="649"/>
                    <a:pt x="51" y="664"/>
                  </a:cubicBezTo>
                  <a:cubicBezTo>
                    <a:pt x="48" y="671"/>
                    <a:pt x="45" y="679"/>
                    <a:pt x="43" y="686"/>
                  </a:cubicBezTo>
                  <a:cubicBezTo>
                    <a:pt x="35" y="709"/>
                    <a:pt x="35" y="709"/>
                    <a:pt x="35" y="709"/>
                  </a:cubicBezTo>
                  <a:cubicBezTo>
                    <a:pt x="29" y="731"/>
                    <a:pt x="29" y="731"/>
                    <a:pt x="29" y="731"/>
                  </a:cubicBezTo>
                  <a:cubicBezTo>
                    <a:pt x="27" y="739"/>
                    <a:pt x="24" y="747"/>
                    <a:pt x="23" y="754"/>
                  </a:cubicBezTo>
                  <a:cubicBezTo>
                    <a:pt x="8" y="816"/>
                    <a:pt x="0" y="879"/>
                    <a:pt x="0" y="942"/>
                  </a:cubicBezTo>
                  <a:cubicBezTo>
                    <a:pt x="51" y="942"/>
                    <a:pt x="51" y="942"/>
                    <a:pt x="51" y="942"/>
                  </a:cubicBezTo>
                  <a:cubicBezTo>
                    <a:pt x="51" y="883"/>
                    <a:pt x="58" y="824"/>
                    <a:pt x="72" y="766"/>
                  </a:cubicBezTo>
                  <a:cubicBezTo>
                    <a:pt x="74" y="759"/>
                    <a:pt x="76" y="752"/>
                    <a:pt x="78" y="745"/>
                  </a:cubicBezTo>
                  <a:cubicBezTo>
                    <a:pt x="84" y="724"/>
                    <a:pt x="84" y="724"/>
                    <a:pt x="84" y="724"/>
                  </a:cubicBezTo>
                  <a:cubicBezTo>
                    <a:pt x="91" y="703"/>
                    <a:pt x="91" y="703"/>
                    <a:pt x="91" y="703"/>
                  </a:cubicBezTo>
                  <a:cubicBezTo>
                    <a:pt x="93" y="696"/>
                    <a:pt x="95" y="689"/>
                    <a:pt x="98" y="682"/>
                  </a:cubicBezTo>
                  <a:cubicBezTo>
                    <a:pt x="104" y="668"/>
                    <a:pt x="109" y="654"/>
                    <a:pt x="115" y="641"/>
                  </a:cubicBezTo>
                  <a:cubicBezTo>
                    <a:pt x="118" y="634"/>
                    <a:pt x="121" y="627"/>
                    <a:pt x="125" y="621"/>
                  </a:cubicBezTo>
                  <a:cubicBezTo>
                    <a:pt x="135" y="601"/>
                    <a:pt x="135" y="601"/>
                    <a:pt x="135" y="601"/>
                  </a:cubicBezTo>
                  <a:cubicBezTo>
                    <a:pt x="162" y="548"/>
                    <a:pt x="196" y="500"/>
                    <a:pt x="235" y="455"/>
                  </a:cubicBezTo>
                  <a:cubicBezTo>
                    <a:pt x="274" y="410"/>
                    <a:pt x="319" y="371"/>
                    <a:pt x="367" y="337"/>
                  </a:cubicBezTo>
                  <a:cubicBezTo>
                    <a:pt x="415" y="303"/>
                    <a:pt x="468" y="276"/>
                    <a:pt x="523" y="255"/>
                  </a:cubicBezTo>
                  <a:cubicBezTo>
                    <a:pt x="578" y="233"/>
                    <a:pt x="635" y="219"/>
                    <a:pt x="694" y="21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Oval 16">
              <a:extLst>
                <a:ext uri="{FF2B5EF4-FFF2-40B4-BE49-F238E27FC236}">
                  <a16:creationId xmlns:a16="http://schemas.microsoft.com/office/drawing/2014/main" id="{2DD445CC-8C71-5E33-3CB9-BB7688BF192A}"/>
                </a:ext>
              </a:extLst>
            </p:cNvPr>
            <p:cNvSpPr/>
            <p:nvPr/>
          </p:nvSpPr>
          <p:spPr>
            <a:xfrm>
              <a:off x="4664015" y="3271719"/>
              <a:ext cx="471846" cy="4718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Oval 17">
              <a:extLst>
                <a:ext uri="{FF2B5EF4-FFF2-40B4-BE49-F238E27FC236}">
                  <a16:creationId xmlns:a16="http://schemas.microsoft.com/office/drawing/2014/main" id="{D0EDF420-C706-56B0-2B58-648050D98F5D}"/>
                </a:ext>
              </a:extLst>
            </p:cNvPr>
            <p:cNvSpPr/>
            <p:nvPr/>
          </p:nvSpPr>
          <p:spPr>
            <a:xfrm>
              <a:off x="5044444" y="3729253"/>
              <a:ext cx="357161" cy="35716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Oval 18">
              <a:extLst>
                <a:ext uri="{FF2B5EF4-FFF2-40B4-BE49-F238E27FC236}">
                  <a16:creationId xmlns:a16="http://schemas.microsoft.com/office/drawing/2014/main" id="{7CA8FC99-6B6E-8FC9-6CFD-D67BD0024711}"/>
                </a:ext>
              </a:extLst>
            </p:cNvPr>
            <p:cNvSpPr/>
            <p:nvPr/>
          </p:nvSpPr>
          <p:spPr>
            <a:xfrm>
              <a:off x="5379539" y="4071236"/>
              <a:ext cx="262137" cy="2621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Oval 19">
              <a:extLst>
                <a:ext uri="{FF2B5EF4-FFF2-40B4-BE49-F238E27FC236}">
                  <a16:creationId xmlns:a16="http://schemas.microsoft.com/office/drawing/2014/main" id="{1BFFD9F0-8180-BD15-CF74-F73B9B2FE93F}"/>
                </a:ext>
              </a:extLst>
            </p:cNvPr>
            <p:cNvSpPr/>
            <p:nvPr/>
          </p:nvSpPr>
          <p:spPr>
            <a:xfrm>
              <a:off x="5589917" y="4361657"/>
              <a:ext cx="186905" cy="18690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TextBox 25">
              <a:extLst>
                <a:ext uri="{FF2B5EF4-FFF2-40B4-BE49-F238E27FC236}">
                  <a16:creationId xmlns:a16="http://schemas.microsoft.com/office/drawing/2014/main" id="{E587ADAE-C67D-AAB7-B8A7-799948B70087}"/>
                </a:ext>
              </a:extLst>
            </p:cNvPr>
            <p:cNvSpPr txBox="1"/>
            <p:nvPr/>
          </p:nvSpPr>
          <p:spPr>
            <a:xfrm>
              <a:off x="3687513" y="2231305"/>
              <a:ext cx="2029769" cy="685284"/>
            </a:xfrm>
            <a:prstGeom prst="rect">
              <a:avLst/>
            </a:prstGeom>
          </p:spPr>
          <p:txBody>
            <a:bodyPr vert="horz" wrap="square" lIns="91440" tIns="45720" rIns="91440" bIns="45720">
              <a:normAutofit/>
            </a:bodyPr>
            <a:lstStyle/>
            <a:p>
              <a:pPr marL="0" indent="0">
                <a:lnSpc>
                  <a:spcPct val="120000"/>
                </a:lnSpc>
                <a:buNone/>
              </a:pPr>
              <a:r>
                <a:rPr lang="en-US" altLang="zh-CN" sz="1400" dirty="0">
                  <a:solidFill>
                    <a:schemeClr val="bg1"/>
                  </a:solidFill>
                </a:rPr>
                <a:t>Java</a:t>
              </a:r>
              <a:r>
                <a:rPr lang="zh-CN" altLang="en-US" sz="1400" dirty="0">
                  <a:solidFill>
                    <a:schemeClr val="bg1"/>
                  </a:solidFill>
                </a:rPr>
                <a:t>不支持多继承，但支持多层继承</a:t>
              </a:r>
            </a:p>
          </p:txBody>
        </p:sp>
        <p:sp>
          <p:nvSpPr>
            <p:cNvPr id="28" name="TextBox 26">
              <a:extLst>
                <a:ext uri="{FF2B5EF4-FFF2-40B4-BE49-F238E27FC236}">
                  <a16:creationId xmlns:a16="http://schemas.microsoft.com/office/drawing/2014/main" id="{E5B8C17E-7F37-C57A-7EAE-54C113959CF4}"/>
                </a:ext>
              </a:extLst>
            </p:cNvPr>
            <p:cNvSpPr txBox="1"/>
            <p:nvPr/>
          </p:nvSpPr>
          <p:spPr>
            <a:xfrm>
              <a:off x="4071455" y="1992707"/>
              <a:ext cx="1261884" cy="30777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</a:rPr>
                <a:t>多层继承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787CCA38-7E09-BD8A-7393-8AE00CC4AD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065" y="3803209"/>
            <a:ext cx="2193738" cy="219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5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 animBg="1"/>
      <p:bldP spid="52" grpId="0"/>
      <p:bldP spid="5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9" name="Picture 7">
            <a:extLst>
              <a:ext uri="{FF2B5EF4-FFF2-40B4-BE49-F238E27FC236}">
                <a16:creationId xmlns:a16="http://schemas.microsoft.com/office/drawing/2014/main" id="{010296D4-EAF5-4AFE-83F9-B22A1F2A0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848" y="2107286"/>
            <a:ext cx="4883149" cy="232833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91D225A-4B5E-43B9-9E7E-B3E792D99D47}"/>
              </a:ext>
            </a:extLst>
          </p:cNvPr>
          <p:cNvSpPr txBox="1"/>
          <p:nvPr/>
        </p:nvSpPr>
        <p:spPr>
          <a:xfrm>
            <a:off x="1178386" y="1264456"/>
            <a:ext cx="1035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单继承</a:t>
            </a:r>
          </a:p>
        </p:txBody>
      </p:sp>
      <p:pic>
        <p:nvPicPr>
          <p:cNvPr id="146441" name="Picture 9">
            <a:extLst>
              <a:ext uri="{FF2B5EF4-FFF2-40B4-BE49-F238E27FC236}">
                <a16:creationId xmlns:a16="http://schemas.microsoft.com/office/drawing/2014/main" id="{07BB818A-87D1-4D32-A921-31F2EC3327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08" y="2107286"/>
            <a:ext cx="2855561" cy="215663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EC13CF8-A63C-0923-92A9-5FAC3E928AF1}"/>
              </a:ext>
            </a:extLst>
          </p:cNvPr>
          <p:cNvSpPr txBox="1"/>
          <p:nvPr/>
        </p:nvSpPr>
        <p:spPr>
          <a:xfrm>
            <a:off x="4570516" y="1264456"/>
            <a:ext cx="299312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中的类</a:t>
            </a:r>
            <a:r>
              <a:rPr kumimoji="1"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不支持多继承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18631EBA-EA7A-565C-78E4-200AD28167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634" y="2107286"/>
            <a:ext cx="1143818" cy="1440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3EDB0A8-CF20-0923-88B7-4206E07759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9990" y="3097350"/>
            <a:ext cx="958193" cy="1440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77AB822-9B59-E4B2-5DEC-94104D332F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032" y="3773855"/>
            <a:ext cx="859793" cy="145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F91E4C0-7F60-A009-CC0D-E66FCF19E6B1}"/>
              </a:ext>
            </a:extLst>
          </p:cNvPr>
          <p:cNvCxnSpPr>
            <a:cxnSpLocks/>
          </p:cNvCxnSpPr>
          <p:nvPr/>
        </p:nvCxnSpPr>
        <p:spPr>
          <a:xfrm flipH="1" flipV="1">
            <a:off x="10142870" y="2449972"/>
            <a:ext cx="998899" cy="647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0C3E7FF5-8B73-8423-1770-CD469A720B1F}"/>
              </a:ext>
            </a:extLst>
          </p:cNvPr>
          <p:cNvCxnSpPr>
            <a:cxnSpLocks/>
          </p:cNvCxnSpPr>
          <p:nvPr/>
        </p:nvCxnSpPr>
        <p:spPr>
          <a:xfrm flipV="1">
            <a:off x="10379470" y="3468205"/>
            <a:ext cx="739037" cy="778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3A57078-48AB-1794-9A5D-143387A0E7D3}"/>
              </a:ext>
            </a:extLst>
          </p:cNvPr>
          <p:cNvCxnSpPr>
            <a:cxnSpLocks/>
          </p:cNvCxnSpPr>
          <p:nvPr/>
        </p:nvCxnSpPr>
        <p:spPr>
          <a:xfrm>
            <a:off x="3392129" y="1042219"/>
            <a:ext cx="0" cy="5815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89671E29-D25F-DFA1-5EDA-78497E69F0D8}"/>
              </a:ext>
            </a:extLst>
          </p:cNvPr>
          <p:cNvCxnSpPr>
            <a:cxnSpLocks/>
          </p:cNvCxnSpPr>
          <p:nvPr/>
        </p:nvCxnSpPr>
        <p:spPr>
          <a:xfrm>
            <a:off x="8988080" y="1042219"/>
            <a:ext cx="0" cy="5815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C0146D98-FAA0-C314-0EC2-19DEDE318435}"/>
              </a:ext>
            </a:extLst>
          </p:cNvPr>
          <p:cNvCxnSpPr>
            <a:cxnSpLocks/>
          </p:cNvCxnSpPr>
          <p:nvPr/>
        </p:nvCxnSpPr>
        <p:spPr>
          <a:xfrm>
            <a:off x="0" y="1042219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07CC72C2-4E1B-A9E7-D590-491F7C0ECA07}"/>
              </a:ext>
            </a:extLst>
          </p:cNvPr>
          <p:cNvSpPr txBox="1"/>
          <p:nvPr/>
        </p:nvSpPr>
        <p:spPr>
          <a:xfrm>
            <a:off x="9321630" y="1270495"/>
            <a:ext cx="1902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支持多层继承</a:t>
            </a:r>
            <a:endParaRPr lang="zh-CN" altLang="en-US" sz="20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A0B94B3-30F9-4460-0781-0DCA27B99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继承的特点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6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6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6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6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6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6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CBF56CDE-397D-47EA-A930-208DCC415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142" y="3202042"/>
            <a:ext cx="851214" cy="1125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8722" name="Picture 2">
            <a:extLst>
              <a:ext uri="{FF2B5EF4-FFF2-40B4-BE49-F238E27FC236}">
                <a16:creationId xmlns:a16="http://schemas.microsoft.com/office/drawing/2014/main" id="{E34D3324-8736-4D13-9E76-F62BDFB09C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74" y="3222872"/>
            <a:ext cx="908051" cy="994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5A1B761-DB29-4709-B75C-BCC02BE086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686" y="1355802"/>
            <a:ext cx="1168629" cy="1011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37A6DFE-19D9-4D39-8E61-94B3795E35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2332" y="3202042"/>
            <a:ext cx="347469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</a:t>
            </a:r>
            <a:r>
              <a:rPr lang="zh-CN" altLang="zh-CN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class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void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method(){</a:t>
            </a:r>
            <a:b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System.</a:t>
            </a:r>
            <a:r>
              <a:rPr lang="zh-CN" altLang="zh-CN" sz="12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zh-CN" altLang="zh-CN" sz="12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zh-CN" altLang="en-US" sz="1200" b="1" dirty="0">
                <a:solidFill>
                  <a:srgbClr val="008000"/>
                </a:solidFill>
                <a:latin typeface="Consolas" panose="020B0609020204030204" pitchFamily="49" charset="0"/>
              </a:rPr>
              <a:t>复习数学</a:t>
            </a:r>
            <a:r>
              <a:rPr lang="en-US" altLang="zh-CN" sz="1200" b="1" dirty="0">
                <a:solidFill>
                  <a:srgbClr val="008000"/>
                </a:solidFill>
                <a:latin typeface="Consolas" panose="020B0609020204030204" pitchFamily="49" charset="0"/>
              </a:rPr>
              <a:t>~</a:t>
            </a:r>
            <a:r>
              <a:rPr lang="zh-CN" altLang="zh-CN" sz="12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b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zh-CN" altLang="zh-CN" sz="1200" dirty="0">
              <a:latin typeface="Consolas" panose="020B0609020204030204" pitchFamily="49" charset="0"/>
            </a:endParaRPr>
          </a:p>
        </p:txBody>
      </p:sp>
      <p:sp>
        <p:nvSpPr>
          <p:cNvPr id="13" name="对话气泡: 椭圆形 12">
            <a:extLst>
              <a:ext uri="{FF2B5EF4-FFF2-40B4-BE49-F238E27FC236}">
                <a16:creationId xmlns:a16="http://schemas.microsoft.com/office/drawing/2014/main" id="{2C68008A-E04B-4C6B-9332-22243B7E3C51}"/>
              </a:ext>
            </a:extLst>
          </p:cNvPr>
          <p:cNvSpPr/>
          <p:nvPr/>
        </p:nvSpPr>
        <p:spPr>
          <a:xfrm>
            <a:off x="1516789" y="2985563"/>
            <a:ext cx="4415367" cy="1449199"/>
          </a:xfrm>
          <a:prstGeom prst="wedgeEllipseCallout">
            <a:avLst>
              <a:gd name="adj1" fmla="val -60954"/>
              <a:gd name="adj2" fmla="val 10357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9D81108-D5A7-4A9B-A45A-E555BDDE2681}"/>
              </a:ext>
            </a:extLst>
          </p:cNvPr>
          <p:cNvSpPr txBox="1"/>
          <p:nvPr/>
        </p:nvSpPr>
        <p:spPr>
          <a:xfrm>
            <a:off x="8539570" y="3274070"/>
            <a:ext cx="3211135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1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</a:t>
            </a:r>
            <a:r>
              <a:rPr lang="zh-CN" altLang="zh-CN" sz="1100" b="1" dirty="0">
                <a:solidFill>
                  <a:srgbClr val="000080"/>
                </a:solidFill>
                <a:latin typeface="Consolas" panose="020B0609020204030204" pitchFamily="49" charset="0"/>
              </a:rPr>
              <a:t>class </a:t>
            </a:r>
            <a:r>
              <a:rPr lang="en-US" altLang="zh-CN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B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b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1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void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method(){</a:t>
            </a:r>
            <a:b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System.</a:t>
            </a:r>
            <a:r>
              <a:rPr lang="zh-CN" altLang="zh-CN" sz="11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zh-CN" altLang="zh-CN" sz="11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zh-CN" altLang="en-US" sz="1100" b="1" dirty="0">
                <a:solidFill>
                  <a:srgbClr val="008000"/>
                </a:solidFill>
                <a:latin typeface="Consolas" panose="020B0609020204030204" pitchFamily="49" charset="0"/>
              </a:rPr>
              <a:t>复习语文</a:t>
            </a:r>
            <a:r>
              <a:rPr lang="en-US" altLang="zh-CN" sz="1100" b="1" dirty="0">
                <a:solidFill>
                  <a:srgbClr val="008000"/>
                </a:solidFill>
                <a:latin typeface="Consolas" panose="020B0609020204030204" pitchFamily="49" charset="0"/>
              </a:rPr>
              <a:t>~</a:t>
            </a:r>
            <a:r>
              <a:rPr lang="zh-CN" altLang="zh-CN" sz="11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b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zh-CN" altLang="zh-CN" sz="1100" dirty="0"/>
          </a:p>
          <a:p>
            <a:pPr>
              <a:defRPr/>
            </a:pP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对话气泡: 椭圆形 14">
            <a:extLst>
              <a:ext uri="{FF2B5EF4-FFF2-40B4-BE49-F238E27FC236}">
                <a16:creationId xmlns:a16="http://schemas.microsoft.com/office/drawing/2014/main" id="{85C4D6E8-6E14-4191-A8C6-A23DE53F813C}"/>
              </a:ext>
            </a:extLst>
          </p:cNvPr>
          <p:cNvSpPr/>
          <p:nvPr/>
        </p:nvSpPr>
        <p:spPr>
          <a:xfrm>
            <a:off x="7803077" y="2988670"/>
            <a:ext cx="4050828" cy="1526116"/>
          </a:xfrm>
          <a:prstGeom prst="wedgeEllipseCallout">
            <a:avLst>
              <a:gd name="adj1" fmla="val -68614"/>
              <a:gd name="adj2" fmla="val 1409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E35E426-70A9-4E3A-883C-E87496689480}"/>
              </a:ext>
            </a:extLst>
          </p:cNvPr>
          <p:cNvSpPr txBox="1"/>
          <p:nvPr/>
        </p:nvSpPr>
        <p:spPr>
          <a:xfrm>
            <a:off x="3724472" y="1423603"/>
            <a:ext cx="4415367" cy="95410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class </a:t>
            </a:r>
            <a:r>
              <a:rPr lang="zh-CN" altLang="zh-C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子类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extends </a:t>
            </a:r>
            <a:r>
              <a:rPr lang="zh-CN" altLang="zh-C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父类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zh-CN" altLang="zh-C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父类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B {</a:t>
            </a:r>
            <a:endParaRPr lang="en-US" altLang="zh-CN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zh-CN" altLang="zh-CN" sz="1600" dirty="0"/>
          </a:p>
        </p:txBody>
      </p:sp>
      <p:sp>
        <p:nvSpPr>
          <p:cNvPr id="20" name="乘号 19">
            <a:extLst>
              <a:ext uri="{FF2B5EF4-FFF2-40B4-BE49-F238E27FC236}">
                <a16:creationId xmlns:a16="http://schemas.microsoft.com/office/drawing/2014/main" id="{646665A8-6FE6-4D01-8FED-E08DAD8E2F3B}"/>
              </a:ext>
            </a:extLst>
          </p:cNvPr>
          <p:cNvSpPr/>
          <p:nvPr/>
        </p:nvSpPr>
        <p:spPr>
          <a:xfrm>
            <a:off x="5932155" y="1626391"/>
            <a:ext cx="657221" cy="679842"/>
          </a:xfrm>
          <a:prstGeom prst="mathMultiply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3D169D8-990E-86D1-EA1C-145BD67A9075}"/>
              </a:ext>
            </a:extLst>
          </p:cNvPr>
          <p:cNvCxnSpPr/>
          <p:nvPr/>
        </p:nvCxnSpPr>
        <p:spPr>
          <a:xfrm flipV="1">
            <a:off x="0" y="2436657"/>
            <a:ext cx="12192000" cy="7691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0C34BA12-B0E2-9D06-A692-C0D08D4C7390}"/>
              </a:ext>
            </a:extLst>
          </p:cNvPr>
          <p:cNvSpPr txBox="1"/>
          <p:nvPr/>
        </p:nvSpPr>
        <p:spPr>
          <a:xfrm>
            <a:off x="576196" y="2610181"/>
            <a:ext cx="1991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请看如下</a:t>
            </a:r>
            <a:r>
              <a:rPr lang="zh-CN" altLang="en-US" b="1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反证法</a:t>
            </a:r>
            <a:r>
              <a:rPr lang="en-US" altLang="zh-CN" b="1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D615602-2CD7-9B30-71F7-33B1BC094F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352" y="5014956"/>
            <a:ext cx="1168629" cy="1011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3">
            <a:extLst>
              <a:ext uri="{FF2B5EF4-FFF2-40B4-BE49-F238E27FC236}">
                <a16:creationId xmlns:a16="http://schemas.microsoft.com/office/drawing/2014/main" id="{79D675E9-DD4E-465B-8D15-6A8FF05F8B4F}"/>
              </a:ext>
            </a:extLst>
          </p:cNvPr>
          <p:cNvSpPr txBox="1"/>
          <p:nvPr/>
        </p:nvSpPr>
        <p:spPr>
          <a:xfrm>
            <a:off x="6348791" y="4726157"/>
            <a:ext cx="3668642" cy="1588640"/>
          </a:xfrm>
          <a:prstGeom prst="rect">
            <a:avLst/>
          </a:prstGeom>
          <a:solidFill>
            <a:srgbClr val="F9FBF9"/>
          </a:solidFill>
          <a:ln w="12700">
            <a:solidFill>
              <a:srgbClr val="F9FBF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zh-CN" sz="11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</a:t>
            </a:r>
            <a:r>
              <a:rPr lang="en-US" altLang="zh-CN" sz="11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Test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1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static void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main(String[] args) {</a:t>
            </a: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 C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 </a:t>
            </a:r>
            <a:r>
              <a:rPr lang="zh-CN" altLang="zh-CN" sz="11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();</a:t>
            </a:r>
            <a:b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 c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.method();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2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对话气泡: 椭圆形 20">
            <a:extLst>
              <a:ext uri="{FF2B5EF4-FFF2-40B4-BE49-F238E27FC236}">
                <a16:creationId xmlns:a16="http://schemas.microsoft.com/office/drawing/2014/main" id="{EB2F297C-22CC-E81D-D886-B826A462C09D}"/>
              </a:ext>
            </a:extLst>
          </p:cNvPr>
          <p:cNvSpPr/>
          <p:nvPr/>
        </p:nvSpPr>
        <p:spPr>
          <a:xfrm>
            <a:off x="2547691" y="4839339"/>
            <a:ext cx="3192382" cy="1011044"/>
          </a:xfrm>
          <a:prstGeom prst="wedgeEllipseCallout">
            <a:avLst>
              <a:gd name="adj1" fmla="val -60954"/>
              <a:gd name="adj2" fmla="val 10357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6900AAA-FEE7-F1A6-D822-E27806B59EA9}"/>
              </a:ext>
            </a:extLst>
          </p:cNvPr>
          <p:cNvSpPr txBox="1"/>
          <p:nvPr/>
        </p:nvSpPr>
        <p:spPr>
          <a:xfrm>
            <a:off x="2932000" y="5036539"/>
            <a:ext cx="3006416" cy="616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zh-CN" sz="12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</a:t>
            </a:r>
            <a:r>
              <a:rPr lang="en-US" altLang="zh-CN" sz="12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 extends A, B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4" name="乘号 23">
            <a:extLst>
              <a:ext uri="{FF2B5EF4-FFF2-40B4-BE49-F238E27FC236}">
                <a16:creationId xmlns:a16="http://schemas.microsoft.com/office/drawing/2014/main" id="{4F7AB94F-B99F-67E8-21E0-93F35AFF6270}"/>
              </a:ext>
            </a:extLst>
          </p:cNvPr>
          <p:cNvSpPr/>
          <p:nvPr/>
        </p:nvSpPr>
        <p:spPr>
          <a:xfrm>
            <a:off x="4853413" y="5217361"/>
            <a:ext cx="657221" cy="679842"/>
          </a:xfrm>
          <a:prstGeom prst="mathMultiply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CFB80C6-7C7D-733A-D0D9-45DC5FDA1CF2}"/>
              </a:ext>
            </a:extLst>
          </p:cNvPr>
          <p:cNvSpPr txBox="1"/>
          <p:nvPr/>
        </p:nvSpPr>
        <p:spPr>
          <a:xfrm>
            <a:off x="7747370" y="5841333"/>
            <a:ext cx="3793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因此，</a:t>
            </a:r>
            <a:r>
              <a:rPr lang="en-US" altLang="zh-CN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Java</a:t>
            </a:r>
            <a:r>
              <a:rPr lang="zh-CN" altLang="en-US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中的类</a:t>
            </a:r>
            <a:r>
              <a:rPr lang="zh-CN" altLang="zh-CN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不支持</a:t>
            </a:r>
            <a:r>
              <a:rPr lang="zh-CN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多继承</a:t>
            </a:r>
            <a:endParaRPr lang="zh-CN" alt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9DB6FB6-8DE9-FC13-1BDF-FA3C624CC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2605" y="5560282"/>
            <a:ext cx="1708709" cy="2308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</a:t>
            </a:r>
            <a:r>
              <a:rPr lang="en-US" altLang="zh-CN" sz="900" i="1" dirty="0">
                <a:solidFill>
                  <a:srgbClr val="8C8C8C"/>
                </a:solidFill>
                <a:latin typeface="Arial Unicode MS"/>
                <a:ea typeface="JetBrains Mono"/>
              </a:rPr>
              <a:t>/ </a:t>
            </a:r>
            <a:r>
              <a:rPr lang="zh-CN" altLang="en-US" sz="900" i="1" dirty="0">
                <a:solidFill>
                  <a:srgbClr val="8C8C8C"/>
                </a:solidFill>
                <a:latin typeface="Arial Unicode MS"/>
                <a:ea typeface="JetBrains Mono"/>
              </a:rPr>
              <a:t>懵了，不知道听哪个爸爸的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6B5969A-04D6-99A7-33E9-8567B3969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继承的特点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967B30B4-E563-20E8-4D59-D6054C778931}"/>
              </a:ext>
            </a:extLst>
          </p:cNvPr>
          <p:cNvSpPr txBox="1">
            <a:spLocks/>
          </p:cNvSpPr>
          <p:nvPr/>
        </p:nvSpPr>
        <p:spPr>
          <a:xfrm>
            <a:off x="558406" y="1012458"/>
            <a:ext cx="10747497" cy="4744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600" b="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Java</a:t>
            </a:r>
            <a:r>
              <a:rPr lang="zh-CN" altLang="en-US" sz="1600" b="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中的类为啥不支持多继承？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8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  <p:bldP spid="14" grpId="0"/>
      <p:bldP spid="15" grpId="0" animBg="1"/>
      <p:bldP spid="17" grpId="0"/>
      <p:bldP spid="20" grpId="0" animBg="1"/>
      <p:bldP spid="16" grpId="0"/>
      <p:bldP spid="19" grpId="0" animBg="1"/>
      <p:bldP spid="21" grpId="0" animBg="1"/>
      <p:bldP spid="22" grpId="0"/>
      <p:bldP spid="24" grpId="0" animBg="1"/>
      <p:bldP spid="25" grpId="0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C4053C6-7634-4C9C-985E-DFCEEB493EF3}"/>
              </a:ext>
            </a:extLst>
          </p:cNvPr>
          <p:cNvSpPr txBox="1"/>
          <p:nvPr/>
        </p:nvSpPr>
        <p:spPr>
          <a:xfrm>
            <a:off x="586028" y="751030"/>
            <a:ext cx="9438815" cy="1010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/>
              <a:t>Java</a:t>
            </a:r>
            <a:r>
              <a:rPr lang="zh-CN" altLang="en-US" sz="1600" dirty="0"/>
              <a:t>中所有类，要么直接继承了</a:t>
            </a:r>
            <a:r>
              <a:rPr lang="en-US" altLang="zh-CN" sz="1600" dirty="0"/>
              <a:t>Object , </a:t>
            </a:r>
            <a:r>
              <a:rPr lang="zh-CN" altLang="en-US" sz="1600" dirty="0"/>
              <a:t>要么默认继承了</a:t>
            </a:r>
            <a:r>
              <a:rPr lang="en-US" altLang="zh-CN" sz="1600" dirty="0"/>
              <a:t>Object , </a:t>
            </a:r>
            <a:r>
              <a:rPr lang="zh-CN" altLang="en-US" sz="1600" dirty="0"/>
              <a:t>要么间接继承了</a:t>
            </a:r>
            <a:r>
              <a:rPr lang="en-US" altLang="zh-CN" sz="1600" dirty="0"/>
              <a:t>Object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因此，</a:t>
            </a:r>
            <a:r>
              <a:rPr lang="en-US" altLang="zh-CN" sz="1600" dirty="0"/>
              <a:t>Object</a:t>
            </a:r>
            <a:r>
              <a:rPr lang="zh-CN" altLang="en-US" sz="1600" dirty="0"/>
              <a:t>是所有类的祖宗类。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0E8880AA-6C3F-47AD-B6DB-7263B053C2B4}"/>
              </a:ext>
            </a:extLst>
          </p:cNvPr>
          <p:cNvCxnSpPr>
            <a:cxnSpLocks/>
          </p:cNvCxnSpPr>
          <p:nvPr/>
        </p:nvCxnSpPr>
        <p:spPr>
          <a:xfrm>
            <a:off x="1438513" y="3364136"/>
            <a:ext cx="670852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59AAA6BB-0CE7-4E44-912C-FAD1888EE87C}"/>
              </a:ext>
            </a:extLst>
          </p:cNvPr>
          <p:cNvCxnSpPr>
            <a:cxnSpLocks/>
          </p:cNvCxnSpPr>
          <p:nvPr/>
        </p:nvCxnSpPr>
        <p:spPr>
          <a:xfrm>
            <a:off x="5017784" y="3372959"/>
            <a:ext cx="869695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03CE6A1F-BD2C-9827-B29C-9B6A8762B42D}"/>
              </a:ext>
            </a:extLst>
          </p:cNvPr>
          <p:cNvCxnSpPr>
            <a:cxnSpLocks/>
          </p:cNvCxnSpPr>
          <p:nvPr/>
        </p:nvCxnSpPr>
        <p:spPr>
          <a:xfrm>
            <a:off x="8215039" y="3239299"/>
            <a:ext cx="934065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50D8CAA1-922C-8F59-2CFB-E3574A03CE4E}"/>
              </a:ext>
            </a:extLst>
          </p:cNvPr>
          <p:cNvCxnSpPr>
            <a:cxnSpLocks/>
          </p:cNvCxnSpPr>
          <p:nvPr/>
        </p:nvCxnSpPr>
        <p:spPr>
          <a:xfrm>
            <a:off x="10226446" y="3044491"/>
            <a:ext cx="744916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6ADC8C2A-2A86-CBF1-198B-CC25FFA9D86D}"/>
              </a:ext>
            </a:extLst>
          </p:cNvPr>
          <p:cNvCxnSpPr>
            <a:cxnSpLocks/>
          </p:cNvCxnSpPr>
          <p:nvPr/>
        </p:nvCxnSpPr>
        <p:spPr>
          <a:xfrm>
            <a:off x="10226446" y="3277673"/>
            <a:ext cx="744916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CA465DE-6285-E0DF-6D13-694DA1A15D9B}"/>
              </a:ext>
            </a:extLst>
          </p:cNvPr>
          <p:cNvCxnSpPr>
            <a:cxnSpLocks/>
          </p:cNvCxnSpPr>
          <p:nvPr/>
        </p:nvCxnSpPr>
        <p:spPr>
          <a:xfrm>
            <a:off x="3185651" y="1897176"/>
            <a:ext cx="0" cy="4960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ECE90C03-B05B-A1EF-B27E-1960290046B5}"/>
              </a:ext>
            </a:extLst>
          </p:cNvPr>
          <p:cNvCxnSpPr>
            <a:cxnSpLocks/>
          </p:cNvCxnSpPr>
          <p:nvPr/>
        </p:nvCxnSpPr>
        <p:spPr>
          <a:xfrm>
            <a:off x="7068312" y="1897176"/>
            <a:ext cx="0" cy="4960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9D18EB79-CF63-B4C0-ABBE-44E8561CA72B}"/>
              </a:ext>
            </a:extLst>
          </p:cNvPr>
          <p:cNvCxnSpPr>
            <a:cxnSpLocks/>
          </p:cNvCxnSpPr>
          <p:nvPr/>
        </p:nvCxnSpPr>
        <p:spPr>
          <a:xfrm>
            <a:off x="9832" y="189717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2483858F-E79B-1D2C-AE51-02DA3BE81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384" y="2353471"/>
            <a:ext cx="934293" cy="165407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066538F-83DB-1F2D-1D91-480EF0713EA3}"/>
              </a:ext>
            </a:extLst>
          </p:cNvPr>
          <p:cNvSpPr txBox="1"/>
          <p:nvPr/>
        </p:nvSpPr>
        <p:spPr>
          <a:xfrm>
            <a:off x="10835766" y="4023191"/>
            <a:ext cx="11576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gradFill>
                  <a:gsLst>
                    <a:gs pos="4000">
                      <a:srgbClr val="B60004"/>
                    </a:gs>
                    <a:gs pos="100000">
                      <a:srgbClr val="FF9900"/>
                    </a:gs>
                  </a:gsLst>
                  <a:lin ang="2700000" scaled="0"/>
                </a:gradFill>
                <a:latin typeface="庞门正道粗书体" panose="02010600030101010101" pitchFamily="2" charset="-122"/>
                <a:ea typeface="庞门正道粗书体" panose="02010600030101010101" pitchFamily="2" charset="-122"/>
              </a:defRPr>
            </a:lvl1pPr>
          </a:lstStyle>
          <a:p>
            <a:r>
              <a:rPr lang="en-US" altLang="zh-CN" dirty="0"/>
              <a:t>Object</a:t>
            </a:r>
            <a:endParaRPr 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5B87E62-80B3-B1C8-58B3-145F61E3A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中的祖宗类：</a:t>
            </a:r>
            <a:r>
              <a:rPr lang="en-US" altLang="zh-CN" dirty="0"/>
              <a:t>Object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09D31DF-055D-F86B-89E4-6764D1C97A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2298" y="2478510"/>
            <a:ext cx="1593330" cy="159333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0361DA9-537A-DD12-501A-3C698EA604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026" y="2745776"/>
            <a:ext cx="1884380" cy="105879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06615A7-9205-67C5-1E93-04F9077283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54254" y="2478510"/>
            <a:ext cx="1593330" cy="159333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D74FD4E-EFEE-9BCC-57D7-DC18A63A7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47801" y="2584455"/>
            <a:ext cx="1309689" cy="1309689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3CF1C1DE-089C-2E13-A208-C3F2B2A76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548" y="2268087"/>
            <a:ext cx="905693" cy="160344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88BA356B-6E6A-AFBC-4082-FDD99110C0C9}"/>
              </a:ext>
            </a:extLst>
          </p:cNvPr>
          <p:cNvSpPr txBox="1"/>
          <p:nvPr/>
        </p:nvSpPr>
        <p:spPr>
          <a:xfrm>
            <a:off x="2162010" y="3902563"/>
            <a:ext cx="13745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gradFill>
                  <a:gsLst>
                    <a:gs pos="4000">
                      <a:srgbClr val="B60004"/>
                    </a:gs>
                    <a:gs pos="100000">
                      <a:srgbClr val="FF9900"/>
                    </a:gs>
                  </a:gsLst>
                  <a:lin ang="2700000" scaled="0"/>
                </a:gra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Object</a:t>
            </a:r>
            <a:endParaRPr lang="en-US" sz="1600" dirty="0">
              <a:gradFill>
                <a:gsLst>
                  <a:gs pos="4000">
                    <a:srgbClr val="B60004"/>
                  </a:gs>
                  <a:gs pos="100000">
                    <a:srgbClr val="FF9900"/>
                  </a:gs>
                </a:gsLst>
                <a:lin ang="2700000" scaled="0"/>
              </a:gradFill>
              <a:latin typeface="庞门正道粗书体" panose="02010600030101010101" pitchFamily="2" charset="-122"/>
              <a:ea typeface="庞门正道粗书体" panose="02010600030101010101" pitchFamily="2" charset="-122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56E2979D-EB1D-A8B3-10FD-AC2B6D6A31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001" y="2437579"/>
            <a:ext cx="905693" cy="1603440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B1DE75DF-01A5-C906-FF5E-4936E7704547}"/>
              </a:ext>
            </a:extLst>
          </p:cNvPr>
          <p:cNvSpPr txBox="1"/>
          <p:nvPr/>
        </p:nvSpPr>
        <p:spPr>
          <a:xfrm>
            <a:off x="5929463" y="4072055"/>
            <a:ext cx="13745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gradFill>
                  <a:gsLst>
                    <a:gs pos="4000">
                      <a:srgbClr val="B60004"/>
                    </a:gs>
                    <a:gs pos="100000">
                      <a:srgbClr val="FF9900"/>
                    </a:gs>
                  </a:gsLst>
                  <a:lin ang="2700000" scaled="0"/>
                </a:gra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Object</a:t>
            </a:r>
            <a:endParaRPr lang="en-US" sz="1600" dirty="0">
              <a:gradFill>
                <a:gsLst>
                  <a:gs pos="4000">
                    <a:srgbClr val="B60004"/>
                  </a:gs>
                  <a:gs pos="100000">
                    <a:srgbClr val="FF9900"/>
                  </a:gs>
                </a:gsLst>
                <a:lin ang="2700000" scaled="0"/>
              </a:gradFill>
              <a:latin typeface="庞门正道粗书体" panose="02010600030101010101" pitchFamily="2" charset="-122"/>
              <a:ea typeface="庞门正道粗书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651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0" grpId="0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10">
            <a:extLst>
              <a:ext uri="{FF2B5EF4-FFF2-40B4-BE49-F238E27FC236}">
                <a16:creationId xmlns:a16="http://schemas.microsoft.com/office/drawing/2014/main" id="{F121A9C9-E827-4BF5-B780-0F767F7AD476}"/>
              </a:ext>
            </a:extLst>
          </p:cNvPr>
          <p:cNvSpPr txBox="1"/>
          <p:nvPr/>
        </p:nvSpPr>
        <p:spPr>
          <a:xfrm>
            <a:off x="666898" y="1032125"/>
            <a:ext cx="10350500" cy="11042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、在子类方法中访问其他成员（成员变量、成员方法），是依照</a:t>
            </a: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就近原则的。</a:t>
            </a:r>
            <a:endParaRPr lang="en-US" altLang="zh-CN" sz="16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8131" indent="-358131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先子类局部范围找，然后子类成员范围找，然后父类成员范围找，如果父类范围还没有找到则报错。</a:t>
            </a:r>
            <a:endParaRPr lang="en-US" altLang="zh-CN" sz="1600" dirty="0">
              <a:solidFill>
                <a:schemeClr val="tx1">
                  <a:lumMod val="50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CE08CD4-3E7F-C6D0-D10B-1A1EDBC33FF8}"/>
              </a:ext>
            </a:extLst>
          </p:cNvPr>
          <p:cNvSpPr txBox="1"/>
          <p:nvPr/>
        </p:nvSpPr>
        <p:spPr>
          <a:xfrm>
            <a:off x="666898" y="1537289"/>
            <a:ext cx="10656795" cy="2612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defRPr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defRPr/>
            </a:pP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2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、如果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子父类中，出现了重名的成员，会优先使用子类的，如果此时一定要在子类中使用父类的怎么办？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594" indent="-228594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可以通过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super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，指定访问父类的成员：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defRPr/>
            </a:pPr>
            <a:endParaRPr lang="zh-CN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B72B673-3BF4-C788-BB74-63E528CB3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196" y="336399"/>
            <a:ext cx="5844269" cy="474415"/>
          </a:xfrm>
        </p:spPr>
        <p:txBody>
          <a:bodyPr/>
          <a:lstStyle/>
          <a:p>
            <a:r>
              <a:rPr lang="zh-CN" altLang="en-US" dirty="0"/>
              <a:t>继承后子类访问成员的特点：就近原则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4552663-E476-D7B8-F595-57B01AA5F2F6}"/>
              </a:ext>
            </a:extLst>
          </p:cNvPr>
          <p:cNvSpPr txBox="1"/>
          <p:nvPr/>
        </p:nvSpPr>
        <p:spPr>
          <a:xfrm>
            <a:off x="786202" y="3587391"/>
            <a:ext cx="3416521" cy="338554"/>
          </a:xfrm>
          <a:prstGeom prst="rect">
            <a:avLst/>
          </a:prstGeom>
          <a:solidFill>
            <a:srgbClr val="F9FBF9"/>
          </a:solidFill>
          <a:ln>
            <a:solidFill>
              <a:srgbClr val="F9FBF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super.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父类成员变量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/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父类成员方法</a:t>
            </a:r>
            <a:endParaRPr lang="zh-CN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4">
            <a:extLst>
              <a:ext uri="{FF2B5EF4-FFF2-40B4-BE49-F238E27FC236}">
                <a16:creationId xmlns:a16="http://schemas.microsoft.com/office/drawing/2014/main" id="{E97EF68F-7AD0-6512-7A97-298A7B1FD095}"/>
              </a:ext>
            </a:extLst>
          </p:cNvPr>
          <p:cNvSpPr txBox="1">
            <a:spLocks/>
          </p:cNvSpPr>
          <p:nvPr/>
        </p:nvSpPr>
        <p:spPr>
          <a:xfrm>
            <a:off x="4396440" y="1107603"/>
            <a:ext cx="6252510" cy="3651209"/>
          </a:xfrm>
          <a:prstGeom prst="rect">
            <a:avLst/>
          </a:prstGeom>
        </p:spPr>
        <p:txBody>
          <a:bodyPr/>
          <a:lstStyle>
            <a:lvl1pPr marL="457189" indent="-457189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en-US" altLang="zh-CN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中的类是什么继承模式？</a:t>
            </a:r>
            <a:endParaRPr lang="en-US" altLang="zh-CN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是单继承的：一个类只能继承一个直接父类。</a:t>
            </a:r>
            <a:endParaRPr kumimoji="1"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zh-CN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中的类可以多继承吗？</a:t>
            </a:r>
            <a:endParaRPr lang="en-US" altLang="zh-CN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不可以，但是可以多层继承。</a:t>
            </a:r>
            <a:endParaRPr kumimoji="1"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zh-CN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中的祖宗类是啥？</a:t>
            </a:r>
            <a:endParaRPr lang="en-US" altLang="zh-CN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类是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中所有类的祖宗。</a:t>
            </a:r>
            <a:endParaRPr kumimoji="1"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zh-CN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中子类访问成员的特点？</a:t>
            </a:r>
            <a:endParaRPr lang="en-US" altLang="zh-CN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就近原则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208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4">
            <a:extLst>
              <a:ext uri="{FF2B5EF4-FFF2-40B4-BE49-F238E27FC236}">
                <a16:creationId xmlns:a16="http://schemas.microsoft.com/office/drawing/2014/main" id="{53F7696F-48A1-C8DA-7AB2-13569AB92B08}"/>
              </a:ext>
            </a:extLst>
          </p:cNvPr>
          <p:cNvSpPr txBox="1">
            <a:spLocks/>
          </p:cNvSpPr>
          <p:nvPr/>
        </p:nvSpPr>
        <p:spPr>
          <a:xfrm>
            <a:off x="3257471" y="1798966"/>
            <a:ext cx="8814628" cy="3102637"/>
          </a:xfrm>
          <a:prstGeom prst="rect">
            <a:avLst/>
          </a:prstGeom>
        </p:spPr>
        <p:txBody>
          <a:bodyPr/>
          <a:lstStyle>
            <a:lvl1pPr marL="457189" indent="-457189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50000"/>
              </a:lnSpc>
              <a:buNone/>
              <a:defRPr/>
            </a:pPr>
            <a:r>
              <a:rPr lang="en-US" altLang="zh-CN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、在子类方法中访问成员（成员变量、成员方法）是什么特点？</a:t>
            </a:r>
            <a:endParaRPr lang="en-US" altLang="zh-CN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就近原则，子类没有找子类、子类没有找父类、父类没有就报错！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lnSpc>
                <a:spcPct val="250000"/>
              </a:lnSpc>
              <a:buNone/>
            </a:pPr>
            <a:r>
              <a:rPr lang="en-US" altLang="zh-CN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2</a:t>
            </a:r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、如果</a:t>
            </a:r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子父类中出现了重名的成员，如果此时一定要在子类中使用父类的怎么办？</a:t>
            </a:r>
            <a:endParaRPr lang="en-US" altLang="zh-CN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AA336705-4817-14E9-8F60-102546ED8769}"/>
              </a:ext>
            </a:extLst>
          </p:cNvPr>
          <p:cNvSpPr txBox="1"/>
          <p:nvPr/>
        </p:nvSpPr>
        <p:spPr>
          <a:xfrm>
            <a:off x="3943983" y="4168690"/>
            <a:ext cx="4107387" cy="427105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super.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父类成员变量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/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父类成员方法</a:t>
            </a:r>
            <a:endParaRPr lang="zh-CN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334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51584" y="1657076"/>
            <a:ext cx="2360878" cy="3975402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继承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多态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综合小案例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AD6ECE07-8A86-9DBF-9E19-78EE7E01CD09}"/>
              </a:ext>
            </a:extLst>
          </p:cNvPr>
          <p:cNvSpPr/>
          <p:nvPr/>
        </p:nvSpPr>
        <p:spPr>
          <a:xfrm>
            <a:off x="6304761" y="1295154"/>
            <a:ext cx="1429361" cy="2491633"/>
          </a:xfrm>
          <a:prstGeom prst="leftBrace">
            <a:avLst>
              <a:gd name="adj1" fmla="val 21511"/>
              <a:gd name="adj2" fmla="val 50965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001837-33D5-F1D5-9838-E8D59A82DE72}"/>
              </a:ext>
            </a:extLst>
          </p:cNvPr>
          <p:cNvSpPr txBox="1"/>
          <p:nvPr/>
        </p:nvSpPr>
        <p:spPr>
          <a:xfrm>
            <a:off x="7151281" y="1376835"/>
            <a:ext cx="4655128" cy="21896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认识继承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权限修饰符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继承的特点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方法重写</a:t>
            </a:r>
            <a:endParaRPr lang="en-US" altLang="zh-CN" sz="14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子类构造器的特点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415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E5085DC-87BE-4675-A7B7-BDE6E0B99537}"/>
              </a:ext>
            </a:extLst>
          </p:cNvPr>
          <p:cNvSpPr txBox="1"/>
          <p:nvPr/>
        </p:nvSpPr>
        <p:spPr>
          <a:xfrm>
            <a:off x="576196" y="879662"/>
            <a:ext cx="9098746" cy="2489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8131" indent="-358131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当子类觉得父类中的某个方法不好用，或者无法满足自己的需求时，子类可以重写一个方法名称、参数列表一样的方法，去覆盖父类的这个方法，这就是方法重写。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8131" indent="-358131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重写小技巧：使用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Override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注解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，他可以指定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编译器，检查我们方法重写的格式是否正确，代码可读性也会更好。</a:t>
            </a:r>
          </a:p>
          <a:p>
            <a:pPr marL="358131" indent="-358131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DD0E15-27F5-B864-D434-17B0224F61B9}"/>
              </a:ext>
            </a:extLst>
          </p:cNvPr>
          <p:cNvSpPr txBox="1"/>
          <p:nvPr/>
        </p:nvSpPr>
        <p:spPr>
          <a:xfrm>
            <a:off x="576197" y="2995422"/>
            <a:ext cx="9977504" cy="2058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方法重写的其它注意事项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9824" indent="-359824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子类重写父类方法时，访问权限必须大于或者等于父类该方法的权限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public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 protected &gt; 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缺省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）。</a:t>
            </a:r>
          </a:p>
          <a:p>
            <a:pPr marL="359824" indent="-359824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重写的方法返回值类型，必须与被重写方法的返回值类型一样，或者范围更小。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9824" indent="-359824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私有方法、静态方法不能被重写，如果重写会报错的。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7B7FBA5-101E-F564-59B2-110875BDF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方法重写</a:t>
            </a:r>
          </a:p>
        </p:txBody>
      </p:sp>
    </p:spTree>
    <p:extLst>
      <p:ext uri="{BB962C8B-B14F-4D97-AF65-F5344CB8AC3E}">
        <p14:creationId xmlns:p14="http://schemas.microsoft.com/office/powerpoint/2010/main" val="249350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52189" y="1702778"/>
            <a:ext cx="7540090" cy="3962399"/>
          </a:xfrm>
        </p:spPr>
        <p:txBody>
          <a:bodyPr/>
          <a:lstStyle/>
          <a:p>
            <a:pPr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方法重写是什么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子类写了一个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方法名称，形参列表与父类某个方法一样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的方法去覆盖父类的该方法。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00000"/>
              </a:lnSpc>
              <a:defRPr/>
            </a:pPr>
            <a:r>
              <a:rPr lang="zh-CN" altLang="en-US" sz="1600" dirty="0"/>
              <a:t>重写方法有哪些注意事项？</a:t>
            </a:r>
            <a:endParaRPr lang="en-US" altLang="zh-CN" sz="1600" dirty="0"/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建议加上：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@Override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注解，可以校验重写是否正确，同时可读性好。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子类重写父类方法时，访问权限必须大于或者等于父类被重写的方法的权限。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重写的方法返回值类型，必须与被重写方法的返回值类型一样，或者范围更小。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私有方法、静态方法不能被重写。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00000"/>
              </a:lnSpc>
              <a:defRPr/>
            </a:pPr>
            <a:r>
              <a:rPr lang="zh-CN" altLang="en-US" sz="1600" dirty="0"/>
              <a:t>方法重写有啥应用场景？</a:t>
            </a:r>
            <a:endParaRPr lang="en-US" altLang="zh-CN" sz="1600" dirty="0"/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当子类觉得父类的方法不好用，或者不满足自己的需求时，就可以用方法重写。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257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51584" y="1657076"/>
            <a:ext cx="2360878" cy="3975402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继承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多态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综合小案例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AD6ECE07-8A86-9DBF-9E19-78EE7E01CD09}"/>
              </a:ext>
            </a:extLst>
          </p:cNvPr>
          <p:cNvSpPr/>
          <p:nvPr/>
        </p:nvSpPr>
        <p:spPr>
          <a:xfrm>
            <a:off x="6304761" y="1295154"/>
            <a:ext cx="1429361" cy="2491633"/>
          </a:xfrm>
          <a:prstGeom prst="leftBrace">
            <a:avLst>
              <a:gd name="adj1" fmla="val 21511"/>
              <a:gd name="adj2" fmla="val 50965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001837-33D5-F1D5-9838-E8D59A82DE72}"/>
              </a:ext>
            </a:extLst>
          </p:cNvPr>
          <p:cNvSpPr txBox="1"/>
          <p:nvPr/>
        </p:nvSpPr>
        <p:spPr>
          <a:xfrm>
            <a:off x="7151281" y="1376835"/>
            <a:ext cx="4655128" cy="21896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认识继承</a:t>
            </a:r>
            <a:endParaRPr lang="en-US" altLang="zh-CN" sz="14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权限修饰符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继承的特点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方法重写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子类构造器的特点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744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3A980F1-6E93-FAD0-5914-6B94306EA8A0}"/>
              </a:ext>
            </a:extLst>
          </p:cNvPr>
          <p:cNvSpPr txBox="1"/>
          <p:nvPr/>
        </p:nvSpPr>
        <p:spPr>
          <a:xfrm>
            <a:off x="1668272" y="1481067"/>
            <a:ext cx="7447414" cy="519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子类重写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类的</a:t>
            </a:r>
            <a:r>
              <a:rPr lang="en-US" altLang="zh-CN" sz="1600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toString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方法，以便返回对象的内容。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591475-ACC7-9C6D-430F-1FF99B269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665" y="3209925"/>
            <a:ext cx="933450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2B9362B7-8E88-BA2B-344C-EED4FC0B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方法重写的常见场景</a:t>
            </a:r>
          </a:p>
        </p:txBody>
      </p:sp>
    </p:spTree>
    <p:extLst>
      <p:ext uri="{BB962C8B-B14F-4D97-AF65-F5344CB8AC3E}">
        <p14:creationId xmlns:p14="http://schemas.microsoft.com/office/powerpoint/2010/main" val="1861392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L -0.08581 -0.3222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97" y="-1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51584" y="1657076"/>
            <a:ext cx="2360878" cy="3975402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继承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多态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综合小案例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AD6ECE07-8A86-9DBF-9E19-78EE7E01CD09}"/>
              </a:ext>
            </a:extLst>
          </p:cNvPr>
          <p:cNvSpPr/>
          <p:nvPr/>
        </p:nvSpPr>
        <p:spPr>
          <a:xfrm>
            <a:off x="6304761" y="1295154"/>
            <a:ext cx="1429361" cy="2491633"/>
          </a:xfrm>
          <a:prstGeom prst="leftBrace">
            <a:avLst>
              <a:gd name="adj1" fmla="val 21511"/>
              <a:gd name="adj2" fmla="val 50965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001837-33D5-F1D5-9838-E8D59A82DE72}"/>
              </a:ext>
            </a:extLst>
          </p:cNvPr>
          <p:cNvSpPr txBox="1"/>
          <p:nvPr/>
        </p:nvSpPr>
        <p:spPr>
          <a:xfrm>
            <a:off x="7151281" y="1376835"/>
            <a:ext cx="4655128" cy="21896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认识继承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权限修饰符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继承的特点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方法重写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子类构造器的特点</a:t>
            </a:r>
            <a:endParaRPr lang="en-US" altLang="zh-CN" sz="14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571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>
            <a:extLst>
              <a:ext uri="{FF2B5EF4-FFF2-40B4-BE49-F238E27FC236}">
                <a16:creationId xmlns:a16="http://schemas.microsoft.com/office/drawing/2014/main" id="{CE676442-34F9-4F99-9092-63267143DDB3}"/>
              </a:ext>
            </a:extLst>
          </p:cNvPr>
          <p:cNvSpPr txBox="1"/>
          <p:nvPr/>
        </p:nvSpPr>
        <p:spPr>
          <a:xfrm>
            <a:off x="576196" y="938854"/>
            <a:ext cx="6055988" cy="1073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子类构造器的特点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子类的全部构造器，都会先调用父类的构造器，再执行自己。</a:t>
            </a:r>
            <a:endParaRPr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59DC15FC-7F34-F7BA-4935-FA29546E9FE9}"/>
              </a:ext>
            </a:extLst>
          </p:cNvPr>
          <p:cNvSpPr txBox="1"/>
          <p:nvPr/>
        </p:nvSpPr>
        <p:spPr>
          <a:xfrm>
            <a:off x="576196" y="2186795"/>
            <a:ext cx="10793140" cy="1842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defRPr/>
            </a:pP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子类构造器是如何实现调用父类构造器的：</a:t>
            </a:r>
            <a:endParaRPr lang="en-US" altLang="zh-CN" sz="14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8131" indent="-358131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默认情况下，子类全部构造器的第一行代码都是 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super()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（写不写都有） ，它会调用父类的无参数构造器。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8131" indent="-358131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如果父类没有无参数构造器，则我们必须在子类构造器的第一行手写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super(….)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，指定去调用父类的有参数构造器。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28AB5D4-BEBB-84C5-9EE7-F19BCE2EE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子类构造器的特点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">
            <a:extLst>
              <a:ext uri="{FF2B5EF4-FFF2-40B4-BE49-F238E27FC236}">
                <a16:creationId xmlns:a16="http://schemas.microsoft.com/office/drawing/2014/main" id="{28FF5A16-0D72-98ED-884E-8AEADCAB1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647" y="4521330"/>
            <a:ext cx="3507290" cy="1338828"/>
          </a:xfrm>
          <a:prstGeom prst="rect">
            <a:avLst/>
          </a:prstGeom>
          <a:solidFill>
            <a:srgbClr val="F9FBF9"/>
          </a:solidFill>
          <a:ln w="9525" cap="flat" cmpd="sng" algn="ctr">
            <a:solidFill>
              <a:srgbClr val="F9FBF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Test2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main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[] args) 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//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目标：子类调用父类构造器的常见应用场景。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en-US" altLang="zh-CN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Teacher t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new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Teacher(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李四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,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36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"Java"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.getName());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.getAge());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.getSkill());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A1BED7F9-1412-F78F-3FB3-36087106D97E}"/>
              </a:ext>
            </a:extLst>
          </p:cNvPr>
          <p:cNvSpPr/>
          <p:nvPr/>
        </p:nvSpPr>
        <p:spPr>
          <a:xfrm>
            <a:off x="649389" y="5122108"/>
            <a:ext cx="3507277" cy="407731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23A6BA6-C2E4-FB56-2582-6041E82E7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647" y="1040803"/>
            <a:ext cx="3370254" cy="1692771"/>
          </a:xfrm>
          <a:prstGeom prst="rect">
            <a:avLst/>
          </a:prstGeom>
          <a:solidFill>
            <a:srgbClr val="F9FBF9"/>
          </a:solidFill>
          <a:ln w="9525" cap="flat" cmpd="sng" algn="ctr">
            <a:solidFill>
              <a:srgbClr val="F9FBF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class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People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private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name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private int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People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People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name,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age)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this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name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name;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this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age;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endParaRPr kumimoji="0" lang="en-US" altLang="zh-CN" sz="8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en-US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lang="en-US" altLang="zh-CN" sz="8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   </a:t>
            </a:r>
            <a:r>
              <a:rPr kumimoji="0" lang="en-US" altLang="zh-CN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get</a:t>
            </a:r>
            <a:r>
              <a:rPr kumimoji="0" lang="en-US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+ </a:t>
            </a:r>
            <a:r>
              <a:rPr lang="en-US" altLang="zh-CN" sz="8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s</a:t>
            </a:r>
            <a:r>
              <a:rPr kumimoji="0" lang="en-US" altLang="zh-CN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et</a:t>
            </a:r>
            <a:r>
              <a:rPr kumimoji="0" lang="zh-CN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方法</a:t>
            </a:r>
            <a:r>
              <a:rPr kumimoji="0" lang="en-US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...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47B2032-21CF-0226-BE91-8A54020E5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647" y="2824617"/>
            <a:ext cx="3370254" cy="1569660"/>
          </a:xfrm>
          <a:prstGeom prst="rect">
            <a:avLst/>
          </a:prstGeom>
          <a:solidFill>
            <a:srgbClr val="F9FBF9"/>
          </a:solidFill>
          <a:ln w="9525" cap="flat" cmpd="sng" algn="ctr">
            <a:solidFill>
              <a:srgbClr val="F9FBF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class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Teacher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extends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People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private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skill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Teacher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(){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Teacher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name,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age,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skill)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super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(name, age);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this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skill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skill;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endParaRPr kumimoji="0" lang="en-US" altLang="zh-CN" sz="8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en-US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en-US" altLang="zh-CN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get</a:t>
            </a:r>
            <a:r>
              <a:rPr kumimoji="0" lang="en-US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+ </a:t>
            </a:r>
            <a:r>
              <a:rPr lang="en-US" altLang="zh-CN" sz="8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s</a:t>
            </a:r>
            <a:r>
              <a:rPr kumimoji="0" lang="en-US" altLang="zh-CN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et</a:t>
            </a:r>
            <a:r>
              <a:rPr kumimoji="0" lang="zh-CN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方法</a:t>
            </a:r>
            <a:r>
              <a:rPr kumimoji="0" lang="en-US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...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DE67F2A7-C4D3-84C0-D39F-67AB214977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610188" y="1005586"/>
            <a:ext cx="102810" cy="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2841D9B-1794-80B1-7DE5-0F5B0460975D}"/>
              </a:ext>
            </a:extLst>
          </p:cNvPr>
          <p:cNvGrpSpPr>
            <a:grpSpLocks/>
          </p:cNvGrpSpPr>
          <p:nvPr/>
        </p:nvGrpSpPr>
        <p:grpSpPr bwMode="auto">
          <a:xfrm>
            <a:off x="6612658" y="1047889"/>
            <a:ext cx="3420296" cy="2780389"/>
            <a:chOff x="6333353" y="1067231"/>
            <a:chExt cx="2632531" cy="393763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B310115-BF24-4AD1-0C57-EFDDE4F3CC17}"/>
                </a:ext>
              </a:extLst>
            </p:cNvPr>
            <p:cNvSpPr/>
            <p:nvPr/>
          </p:nvSpPr>
          <p:spPr bwMode="auto">
            <a:xfrm>
              <a:off x="7029941" y="1067231"/>
              <a:ext cx="1935943" cy="3937635"/>
            </a:xfrm>
            <a:prstGeom prst="rect">
              <a:avLst/>
            </a:prstGeom>
            <a:solidFill>
              <a:srgbClr val="047FFD">
                <a:alpha val="10000"/>
              </a:srgbClr>
            </a:solidFill>
            <a:ln w="38100">
              <a:solidFill>
                <a:srgbClr val="047FF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7" name="TextBox 2">
              <a:extLst>
                <a:ext uri="{FF2B5EF4-FFF2-40B4-BE49-F238E27FC236}">
                  <a16:creationId xmlns:a16="http://schemas.microsoft.com/office/drawing/2014/main" id="{CA1E7282-C815-15C6-DECA-50F39DCC86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3353" y="4149476"/>
              <a:ext cx="936625" cy="541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600" b="1" dirty="0">
                  <a:solidFill>
                    <a:srgbClr val="047FFD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堆内存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02FB4FE-DF85-843B-F951-B92E74FF1E07}"/>
              </a:ext>
            </a:extLst>
          </p:cNvPr>
          <p:cNvGrpSpPr>
            <a:grpSpLocks/>
          </p:cNvGrpSpPr>
          <p:nvPr/>
        </p:nvGrpSpPr>
        <p:grpSpPr bwMode="auto">
          <a:xfrm>
            <a:off x="4494854" y="1047890"/>
            <a:ext cx="2117805" cy="2780388"/>
            <a:chOff x="4441895" y="1347668"/>
            <a:chExt cx="1771200" cy="3600344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CFC9228-5E21-FB91-FE56-B29C01FF6DB9}"/>
                </a:ext>
              </a:extLst>
            </p:cNvPr>
            <p:cNvSpPr/>
            <p:nvPr/>
          </p:nvSpPr>
          <p:spPr bwMode="auto">
            <a:xfrm>
              <a:off x="4472076" y="1350843"/>
              <a:ext cx="1728310" cy="3597169"/>
            </a:xfrm>
            <a:prstGeom prst="rect">
              <a:avLst/>
            </a:prstGeom>
            <a:solidFill>
              <a:srgbClr val="FD0000">
                <a:alpha val="10000"/>
              </a:srgbClr>
            </a:solidFill>
            <a:ln w="381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0" name="TextBox 2">
              <a:extLst>
                <a:ext uri="{FF2B5EF4-FFF2-40B4-BE49-F238E27FC236}">
                  <a16:creationId xmlns:a16="http://schemas.microsoft.com/office/drawing/2014/main" id="{14CEB4AC-DCDA-D553-C970-5C3D412210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8175" y="4421164"/>
              <a:ext cx="935038" cy="4896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accent2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栈内存</a:t>
              </a:r>
              <a:endParaRPr lang="en-US" altLang="zh-CN" sz="16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3B31A700-C178-2BD4-F63A-76ED5DE05D47}"/>
                </a:ext>
              </a:extLst>
            </p:cNvPr>
            <p:cNvCxnSpPr/>
            <p:nvPr/>
          </p:nvCxnSpPr>
          <p:spPr>
            <a:xfrm>
              <a:off x="4448249" y="1347668"/>
              <a:ext cx="11119" cy="359716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083F1E12-5FFF-4583-8605-34A58B199A40}"/>
                </a:ext>
              </a:extLst>
            </p:cNvPr>
            <p:cNvCxnSpPr/>
            <p:nvPr/>
          </p:nvCxnSpPr>
          <p:spPr>
            <a:xfrm>
              <a:off x="6184502" y="1350843"/>
              <a:ext cx="11120" cy="359716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7E457C61-F5D4-06EE-55D6-1FD6EDBA6045}"/>
                </a:ext>
              </a:extLst>
            </p:cNvPr>
            <p:cNvCxnSpPr/>
            <p:nvPr/>
          </p:nvCxnSpPr>
          <p:spPr>
            <a:xfrm flipH="1">
              <a:off x="4441895" y="4944837"/>
              <a:ext cx="17712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44E9F7C2-E245-AD44-1B8A-5A1CA328E0AD}"/>
              </a:ext>
            </a:extLst>
          </p:cNvPr>
          <p:cNvGrpSpPr>
            <a:grpSpLocks/>
          </p:cNvGrpSpPr>
          <p:nvPr/>
        </p:nvGrpSpPr>
        <p:grpSpPr bwMode="auto">
          <a:xfrm>
            <a:off x="2411374" y="4095673"/>
            <a:ext cx="9090815" cy="1792563"/>
            <a:chOff x="665231" y="3579862"/>
            <a:chExt cx="3572744" cy="1400643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ABD39C3-56D7-BC77-92B5-E9DCAB3C7A9B}"/>
                </a:ext>
              </a:extLst>
            </p:cNvPr>
            <p:cNvSpPr/>
            <p:nvPr/>
          </p:nvSpPr>
          <p:spPr bwMode="auto">
            <a:xfrm>
              <a:off x="1510232" y="3579862"/>
              <a:ext cx="2727743" cy="1400643"/>
            </a:xfrm>
            <a:prstGeom prst="rect">
              <a:avLst/>
            </a:prstGeom>
            <a:solidFill>
              <a:srgbClr val="92D050">
                <a:alpha val="10000"/>
              </a:srgbClr>
            </a:solidFill>
            <a:ln w="38100">
              <a:solidFill>
                <a:srgbClr val="92D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 dirty="0">
                <a:solidFill>
                  <a:srgbClr val="92D050"/>
                </a:solidFill>
                <a:latin typeface="+mn-ea"/>
                <a:ea typeface="思源黑体 CN Bold" panose="020B0800000000000000" pitchFamily="34" charset="-122"/>
              </a:endParaRPr>
            </a:p>
          </p:txBody>
        </p:sp>
        <p:sp>
          <p:nvSpPr>
            <p:cNvPr id="26" name="TextBox 2">
              <a:extLst>
                <a:ext uri="{FF2B5EF4-FFF2-40B4-BE49-F238E27FC236}">
                  <a16:creationId xmlns:a16="http://schemas.microsoft.com/office/drawing/2014/main" id="{CB78C888-8C28-60AC-0890-17B07EF59B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231" y="4505452"/>
              <a:ext cx="2442792" cy="318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600" b="1" dirty="0">
                  <a:solidFill>
                    <a:srgbClr val="92D050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方法区</a:t>
              </a:r>
            </a:p>
          </p:txBody>
        </p:sp>
      </p:grpSp>
      <p:sp>
        <p:nvSpPr>
          <p:cNvPr id="27" name="TextBox 3">
            <a:extLst>
              <a:ext uri="{FF2B5EF4-FFF2-40B4-BE49-F238E27FC236}">
                <a16:creationId xmlns:a16="http://schemas.microsoft.com/office/drawing/2014/main" id="{613DFDB4-F56E-7E36-DD89-8B28F9CB2403}"/>
              </a:ext>
            </a:extLst>
          </p:cNvPr>
          <p:cNvSpPr txBox="1"/>
          <p:nvPr/>
        </p:nvSpPr>
        <p:spPr>
          <a:xfrm>
            <a:off x="4706685" y="4459868"/>
            <a:ext cx="1099419" cy="600164"/>
          </a:xfrm>
          <a:prstGeom prst="rect">
            <a:avLst/>
          </a:prstGeom>
          <a:solidFill>
            <a:srgbClr val="D9D9D9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Test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2.class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endParaRPr lang="zh-CN" altLang="zh-CN" sz="1600" dirty="0">
              <a:latin typeface="Consolas" panose="020B0609020204030204" pitchFamily="49" charset="0"/>
            </a:endParaRPr>
          </a:p>
        </p:txBody>
      </p:sp>
      <p:sp>
        <p:nvSpPr>
          <p:cNvPr id="28" name="TextBox 3">
            <a:extLst>
              <a:ext uri="{FF2B5EF4-FFF2-40B4-BE49-F238E27FC236}">
                <a16:creationId xmlns:a16="http://schemas.microsoft.com/office/drawing/2014/main" id="{C63192B8-DB9E-1EBC-74D2-7EF20177471D}"/>
              </a:ext>
            </a:extLst>
          </p:cNvPr>
          <p:cNvSpPr txBox="1"/>
          <p:nvPr/>
        </p:nvSpPr>
        <p:spPr>
          <a:xfrm>
            <a:off x="4852404" y="1240807"/>
            <a:ext cx="1376411" cy="2308324"/>
          </a:xfrm>
          <a:prstGeom prst="rect">
            <a:avLst/>
          </a:prstGeom>
          <a:solidFill>
            <a:srgbClr val="F9FBF9"/>
          </a:solidFill>
          <a:ln w="12700">
            <a:solidFill>
              <a:srgbClr val="F9FBF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9F4F64E-577C-0CC1-1501-040481A91166}"/>
              </a:ext>
            </a:extLst>
          </p:cNvPr>
          <p:cNvSpPr/>
          <p:nvPr/>
        </p:nvSpPr>
        <p:spPr>
          <a:xfrm>
            <a:off x="8120834" y="1257670"/>
            <a:ext cx="1567033" cy="2188647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32DC630-768E-E877-BB46-79ED169CF458}"/>
              </a:ext>
            </a:extLst>
          </p:cNvPr>
          <p:cNvSpPr txBox="1"/>
          <p:nvPr/>
        </p:nvSpPr>
        <p:spPr>
          <a:xfrm>
            <a:off x="5092255" y="1859615"/>
            <a:ext cx="1119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776ec8df</a:t>
            </a:r>
            <a:endParaRPr lang="zh-CN" altLang="en-US" sz="11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C0CDE1B-74E3-6457-75C9-5A706991058F}"/>
              </a:ext>
            </a:extLst>
          </p:cNvPr>
          <p:cNvSpPr txBox="1"/>
          <p:nvPr/>
        </p:nvSpPr>
        <p:spPr>
          <a:xfrm>
            <a:off x="4983860" y="1587822"/>
            <a:ext cx="8467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Teacher   t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A74ACBC-AA13-3E6C-FDCE-CFE7DF4C4BF5}"/>
              </a:ext>
            </a:extLst>
          </p:cNvPr>
          <p:cNvSpPr/>
          <p:nvPr/>
        </p:nvSpPr>
        <p:spPr>
          <a:xfrm>
            <a:off x="5058029" y="1821220"/>
            <a:ext cx="1008329" cy="321822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787C861-4042-144B-F4DB-ABD601C5C898}"/>
              </a:ext>
            </a:extLst>
          </p:cNvPr>
          <p:cNvSpPr txBox="1"/>
          <p:nvPr/>
        </p:nvSpPr>
        <p:spPr>
          <a:xfrm>
            <a:off x="4804114" y="949893"/>
            <a:ext cx="8957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main…</a:t>
            </a: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D127951F-7E50-A28F-F287-56935134AEA9}"/>
              </a:ext>
            </a:extLst>
          </p:cNvPr>
          <p:cNvCxnSpPr/>
          <p:nvPr/>
        </p:nvCxnSpPr>
        <p:spPr>
          <a:xfrm>
            <a:off x="8117627" y="3120431"/>
            <a:ext cx="156703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0431721D-47A1-6DAC-DB50-557CA20C461F}"/>
              </a:ext>
            </a:extLst>
          </p:cNvPr>
          <p:cNvSpPr txBox="1"/>
          <p:nvPr/>
        </p:nvSpPr>
        <p:spPr>
          <a:xfrm>
            <a:off x="8237166" y="3140548"/>
            <a:ext cx="14474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>
                <a:solidFill>
                  <a:srgbClr val="7030A0"/>
                </a:solidFill>
                <a:latin typeface="Consolas" panose="020B0609020204030204" pitchFamily="49" charset="0"/>
              </a:rPr>
              <a:t>类的地址（</a:t>
            </a:r>
            <a:r>
              <a:rPr lang="en-US" altLang="zh-CN" sz="900" b="1" dirty="0">
                <a:solidFill>
                  <a:srgbClr val="7030A0"/>
                </a:solidFill>
                <a:latin typeface="Consolas" panose="020B0609020204030204" pitchFamily="49" charset="0"/>
              </a:rPr>
              <a:t>15aeb7ab</a:t>
            </a:r>
            <a:r>
              <a:rPr lang="zh-CN" altLang="en-US" sz="900" b="1" dirty="0">
                <a:solidFill>
                  <a:srgbClr val="7030A0"/>
                </a:solidFill>
                <a:latin typeface="Consolas" panose="020B0609020204030204" pitchFamily="49" charset="0"/>
              </a:rPr>
              <a:t>）</a:t>
            </a:r>
            <a:endParaRPr lang="en-US" altLang="zh-CN" sz="9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3BC9722-0950-E820-8C66-CDDA3B3C6413}"/>
              </a:ext>
            </a:extLst>
          </p:cNvPr>
          <p:cNvSpPr txBox="1"/>
          <p:nvPr/>
        </p:nvSpPr>
        <p:spPr>
          <a:xfrm>
            <a:off x="8069138" y="1030811"/>
            <a:ext cx="1119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776ec8df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55CEE75E-0640-D050-9DE2-A8830362E0CB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5830567" y="1714780"/>
            <a:ext cx="223857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E278CB0F-3C6D-F83F-53D5-33078868A71A}"/>
              </a:ext>
            </a:extLst>
          </p:cNvPr>
          <p:cNvSpPr txBox="1"/>
          <p:nvPr/>
        </p:nvSpPr>
        <p:spPr>
          <a:xfrm>
            <a:off x="8237166" y="1327859"/>
            <a:ext cx="9573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</a:rPr>
              <a:t>String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</a:rPr>
              <a:t>name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715BE4F-6690-E39F-DA9B-82B3111C85D1}"/>
              </a:ext>
            </a:extLst>
          </p:cNvPr>
          <p:cNvSpPr/>
          <p:nvPr/>
        </p:nvSpPr>
        <p:spPr>
          <a:xfrm>
            <a:off x="8330304" y="1542984"/>
            <a:ext cx="1085390" cy="304844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Rectangle 1">
            <a:extLst>
              <a:ext uri="{FF2B5EF4-FFF2-40B4-BE49-F238E27FC236}">
                <a16:creationId xmlns:a16="http://schemas.microsoft.com/office/drawing/2014/main" id="{9FF6BBBF-798F-DE4D-DF30-29929D743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3930" y="1566796"/>
            <a:ext cx="467406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000" dirty="0">
                <a:solidFill>
                  <a:srgbClr val="1750EB"/>
                </a:solidFill>
                <a:latin typeface="Arial Unicode MS"/>
              </a:rPr>
              <a:t>null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28136DD6-362C-1DF6-62B9-4FFC6845B481}"/>
              </a:ext>
            </a:extLst>
          </p:cNvPr>
          <p:cNvSpPr/>
          <p:nvPr/>
        </p:nvSpPr>
        <p:spPr>
          <a:xfrm>
            <a:off x="658417" y="5006828"/>
            <a:ext cx="3519671" cy="132010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F63AF4D6-5DAE-FEC6-9402-293DF992EABA}"/>
              </a:ext>
            </a:extLst>
          </p:cNvPr>
          <p:cNvSpPr/>
          <p:nvPr/>
        </p:nvSpPr>
        <p:spPr>
          <a:xfrm>
            <a:off x="649389" y="4724069"/>
            <a:ext cx="3507277" cy="128540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28EDC688-5DDE-7E71-A778-0786428A09DE}"/>
              </a:ext>
            </a:extLst>
          </p:cNvPr>
          <p:cNvSpPr txBox="1"/>
          <p:nvPr/>
        </p:nvSpPr>
        <p:spPr>
          <a:xfrm>
            <a:off x="8259458" y="1932881"/>
            <a:ext cx="6623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</a:rPr>
              <a:t>int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</a:rPr>
              <a:t>age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25F76411-6740-2ED5-30B1-E558123D01C8}"/>
              </a:ext>
            </a:extLst>
          </p:cNvPr>
          <p:cNvSpPr/>
          <p:nvPr/>
        </p:nvSpPr>
        <p:spPr>
          <a:xfrm>
            <a:off x="8352596" y="2148006"/>
            <a:ext cx="1085390" cy="304844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Rectangle 1">
            <a:extLst>
              <a:ext uri="{FF2B5EF4-FFF2-40B4-BE49-F238E27FC236}">
                <a16:creationId xmlns:a16="http://schemas.microsoft.com/office/drawing/2014/main" id="{16061428-E5CB-1344-7EAE-16C61541CC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7653" y="2171980"/>
            <a:ext cx="467406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000" dirty="0">
                <a:solidFill>
                  <a:srgbClr val="1750EB"/>
                </a:solidFill>
                <a:latin typeface="Arial Unicode MS"/>
              </a:rPr>
              <a:t>0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4D26D62C-7555-B3D1-EF53-46CA5CBF66AF}"/>
              </a:ext>
            </a:extLst>
          </p:cNvPr>
          <p:cNvSpPr txBox="1"/>
          <p:nvPr/>
        </p:nvSpPr>
        <p:spPr>
          <a:xfrm>
            <a:off x="8259458" y="2476824"/>
            <a:ext cx="10310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</a:rPr>
              <a:t>String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05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</a:rPr>
              <a:t>skill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D91636C-C52F-B421-DD08-941E5A59C189}"/>
              </a:ext>
            </a:extLst>
          </p:cNvPr>
          <p:cNvSpPr/>
          <p:nvPr/>
        </p:nvSpPr>
        <p:spPr>
          <a:xfrm>
            <a:off x="8352596" y="2691949"/>
            <a:ext cx="1085390" cy="304844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1">
            <a:extLst>
              <a:ext uri="{FF2B5EF4-FFF2-40B4-BE49-F238E27FC236}">
                <a16:creationId xmlns:a16="http://schemas.microsoft.com/office/drawing/2014/main" id="{4A3E17AC-612F-9F2A-3C23-ED79BF618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3930" y="2723757"/>
            <a:ext cx="467406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000" dirty="0">
                <a:solidFill>
                  <a:srgbClr val="1750EB"/>
                </a:solidFill>
                <a:latin typeface="Arial Unicode MS"/>
              </a:rPr>
              <a:t>null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8" name="Rectangle 2">
            <a:extLst>
              <a:ext uri="{FF2B5EF4-FFF2-40B4-BE49-F238E27FC236}">
                <a16:creationId xmlns:a16="http://schemas.microsoft.com/office/drawing/2014/main" id="{8C3A58D6-F436-8E84-1B10-E8B729ADE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2678" y="4194809"/>
            <a:ext cx="2949141" cy="1492716"/>
          </a:xfrm>
          <a:prstGeom prst="rect">
            <a:avLst/>
          </a:prstGeom>
          <a:solidFill>
            <a:srgbClr val="F9FBF9"/>
          </a:solidFill>
          <a:ln w="9525" cap="flat" cmpd="sng" algn="ctr">
            <a:solidFill>
              <a:srgbClr val="F9FBF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class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Teacher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extends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People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private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skill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endParaRPr kumimoji="0" lang="en-US" altLang="zh-CN" sz="7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Teacher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(){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Teacher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name,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age,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skill) {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super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(name, age);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this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skill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skill;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endParaRPr kumimoji="0" lang="en-US" altLang="zh-CN" sz="7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en-US" altLang="zh-CN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en-US" altLang="zh-CN" sz="7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get</a:t>
            </a:r>
            <a:r>
              <a:rPr kumimoji="0" lang="en-US" altLang="zh-CN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+ </a:t>
            </a:r>
            <a:r>
              <a:rPr lang="en-US" altLang="zh-CN" sz="7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s</a:t>
            </a:r>
            <a:r>
              <a:rPr kumimoji="0" lang="en-US" altLang="zh-CN" sz="7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et</a:t>
            </a:r>
            <a:r>
              <a:rPr kumimoji="0" lang="zh-CN" altLang="en-US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方法</a:t>
            </a:r>
            <a:r>
              <a:rPr kumimoji="0" lang="en-US" altLang="zh-CN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...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9" name="Rectangle 1">
            <a:extLst>
              <a:ext uri="{FF2B5EF4-FFF2-40B4-BE49-F238E27FC236}">
                <a16:creationId xmlns:a16="http://schemas.microsoft.com/office/drawing/2014/main" id="{7445CB67-B9A1-AB61-4775-CBE941CAC1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2767" y="4183689"/>
            <a:ext cx="2233476" cy="1492716"/>
          </a:xfrm>
          <a:prstGeom prst="rect">
            <a:avLst/>
          </a:prstGeom>
          <a:solidFill>
            <a:srgbClr val="F9FBF9"/>
          </a:solidFill>
          <a:ln w="9525" cap="flat" cmpd="sng" algn="ctr">
            <a:solidFill>
              <a:srgbClr val="F9FBF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class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People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private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name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private int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People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() {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People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name,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age) {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this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name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name;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this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age;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endParaRPr kumimoji="0" lang="en-US" altLang="zh-CN" sz="7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en-US" altLang="zh-CN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lang="en-US" altLang="zh-CN" sz="7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   </a:t>
            </a:r>
            <a:r>
              <a:rPr kumimoji="0" lang="en-US" altLang="zh-CN" sz="7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get</a:t>
            </a:r>
            <a:r>
              <a:rPr kumimoji="0" lang="en-US" altLang="zh-CN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+ </a:t>
            </a:r>
            <a:r>
              <a:rPr lang="en-US" altLang="zh-CN" sz="7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s</a:t>
            </a:r>
            <a:r>
              <a:rPr kumimoji="0" lang="en-US" altLang="zh-CN" sz="7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et</a:t>
            </a:r>
            <a:r>
              <a:rPr kumimoji="0" lang="zh-CN" altLang="en-US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方法</a:t>
            </a:r>
            <a:r>
              <a:rPr kumimoji="0" lang="en-US" altLang="zh-CN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...</a:t>
            </a:r>
            <a:b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E0D7CF44-9158-EBBA-9C7C-8C81C84D5018}"/>
              </a:ext>
            </a:extLst>
          </p:cNvPr>
          <p:cNvCxnSpPr>
            <a:cxnSpLocks/>
            <a:stCxn id="36" idx="2"/>
          </p:cNvCxnSpPr>
          <p:nvPr/>
        </p:nvCxnSpPr>
        <p:spPr>
          <a:xfrm flipH="1">
            <a:off x="6578471" y="3371380"/>
            <a:ext cx="2382442" cy="82342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1CA8892F-B959-AA25-FA55-446B7B353938}"/>
              </a:ext>
            </a:extLst>
          </p:cNvPr>
          <p:cNvCxnSpPr>
            <a:cxnSpLocks/>
          </p:cNvCxnSpPr>
          <p:nvPr/>
        </p:nvCxnSpPr>
        <p:spPr>
          <a:xfrm>
            <a:off x="7504399" y="4298300"/>
            <a:ext cx="165836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1">
            <a:extLst>
              <a:ext uri="{FF2B5EF4-FFF2-40B4-BE49-F238E27FC236}">
                <a16:creationId xmlns:a16="http://schemas.microsoft.com/office/drawing/2014/main" id="{0D7392B3-ADC8-203E-6141-FB33C9060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7624" y="1587822"/>
            <a:ext cx="467406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000" dirty="0">
                <a:solidFill>
                  <a:srgbClr val="1750EB"/>
                </a:solidFill>
                <a:latin typeface="Arial Unicode MS"/>
              </a:rPr>
              <a:t>李四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Rectangle 1">
            <a:extLst>
              <a:ext uri="{FF2B5EF4-FFF2-40B4-BE49-F238E27FC236}">
                <a16:creationId xmlns:a16="http://schemas.microsoft.com/office/drawing/2014/main" id="{6DF9331E-18FB-CEA1-E59E-5417DB3941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5004" y="2187695"/>
            <a:ext cx="467406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000" dirty="0">
                <a:solidFill>
                  <a:srgbClr val="1750EB"/>
                </a:solidFill>
                <a:latin typeface="Arial Unicode MS"/>
              </a:rPr>
              <a:t>36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Rectangle 1">
            <a:extLst>
              <a:ext uri="{FF2B5EF4-FFF2-40B4-BE49-F238E27FC236}">
                <a16:creationId xmlns:a16="http://schemas.microsoft.com/office/drawing/2014/main" id="{22840B0C-DAEC-183C-0524-E151817BD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8227" y="2712219"/>
            <a:ext cx="467406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000" dirty="0">
                <a:solidFill>
                  <a:srgbClr val="1750EB"/>
                </a:solidFill>
                <a:latin typeface="Arial Unicode MS"/>
              </a:rPr>
              <a:t>Java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TextBox 10">
            <a:extLst>
              <a:ext uri="{FF2B5EF4-FFF2-40B4-BE49-F238E27FC236}">
                <a16:creationId xmlns:a16="http://schemas.microsoft.com/office/drawing/2014/main" id="{56E0F123-5DF3-1F3D-A6EA-3F1888964091}"/>
              </a:ext>
            </a:extLst>
          </p:cNvPr>
          <p:cNvSpPr txBox="1"/>
          <p:nvPr/>
        </p:nvSpPr>
        <p:spPr>
          <a:xfrm>
            <a:off x="545558" y="5996825"/>
            <a:ext cx="8167440" cy="620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79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2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子类构造器可以通过调用父类构造器，把对象中包含父类这部分的数据先初始化赋值，     </a:t>
            </a:r>
            <a:endParaRPr lang="en-US" altLang="zh-CN" sz="12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8079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2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2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再回来把对象里包含子类这部分的数据也进行初始化赋值。</a:t>
            </a:r>
            <a:endParaRPr lang="en-US" altLang="zh-CN" sz="12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08F4083-5B53-D162-1ABC-4F32A0219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子类构造器调用父类构造器的场景应用场景</a:t>
            </a:r>
          </a:p>
        </p:txBody>
      </p:sp>
    </p:spTree>
    <p:extLst>
      <p:ext uri="{BB962C8B-B14F-4D97-AF65-F5344CB8AC3E}">
        <p14:creationId xmlns:p14="http://schemas.microsoft.com/office/powerpoint/2010/main" val="151590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14" grpId="0"/>
      <p:bldP spid="27" grpId="0" animBg="1"/>
      <p:bldP spid="28" grpId="0" animBg="1"/>
      <p:bldP spid="30" grpId="0" animBg="1"/>
      <p:bldP spid="31" grpId="0"/>
      <p:bldP spid="32" grpId="0"/>
      <p:bldP spid="33" grpId="0" animBg="1"/>
      <p:bldP spid="34" grpId="0"/>
      <p:bldP spid="36" grpId="0"/>
      <p:bldP spid="38" grpId="0"/>
      <p:bldP spid="40" grpId="0"/>
      <p:bldP spid="41" grpId="0" animBg="1"/>
      <p:bldP spid="42" grpId="0" animBg="1"/>
      <p:bldP spid="42" grpId="1" animBg="1"/>
      <p:bldP spid="47" grpId="0" animBg="1"/>
      <p:bldP spid="47" grpId="1" animBg="1"/>
      <p:bldP spid="49" grpId="0" animBg="1"/>
      <p:bldP spid="49" grpId="1" animBg="1"/>
      <p:bldP spid="50" grpId="0"/>
      <p:bldP spid="51" grpId="0" animBg="1"/>
      <p:bldP spid="52" grpId="0" animBg="1"/>
      <p:bldP spid="52" grpId="1" animBg="1"/>
      <p:bldP spid="53" grpId="0"/>
      <p:bldP spid="54" grpId="0" animBg="1"/>
      <p:bldP spid="55" grpId="0" animBg="1"/>
      <p:bldP spid="55" grpId="1" animBg="1"/>
      <p:bldP spid="58" grpId="0" animBg="1"/>
      <p:bldP spid="59" grpId="0" animBg="1"/>
      <p:bldP spid="66" grpId="0" animBg="1"/>
      <p:bldP spid="67" grpId="0" animBg="1"/>
      <p:bldP spid="68" grpId="0" animBg="1"/>
      <p:bldP spid="5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23260" y="1664678"/>
            <a:ext cx="7170081" cy="3962399"/>
          </a:xfrm>
        </p:spPr>
        <p:txBody>
          <a:bodyPr/>
          <a:lstStyle/>
          <a:p>
            <a:pPr>
              <a:lnSpc>
                <a:spcPct val="250000"/>
              </a:lnSpc>
              <a:defRPr/>
            </a:pPr>
            <a:r>
              <a:rPr lang="zh-CN" altLang="en-US" dirty="0"/>
              <a:t>子类构造器有啥特点？</a:t>
            </a:r>
          </a:p>
          <a:p>
            <a:pPr marL="552435" lvl="1" indent="-285750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子类中的全部构造器，都必须先调用父类的构造器，再执行自己。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None/>
              <a:defRPr/>
            </a:pPr>
            <a:r>
              <a:rPr lang="en-US" altLang="zh-CN" dirty="0"/>
              <a:t>super(…)</a:t>
            </a:r>
            <a:r>
              <a:rPr lang="zh-CN" altLang="en-US" dirty="0"/>
              <a:t>调用父类有参数构造器的常见应用场景是什么？</a:t>
            </a:r>
          </a:p>
          <a:p>
            <a:pPr marL="552435" lvl="1" indent="-285750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为对象中包含父类这部分的成员变量进行赋值。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None/>
              <a:defRPr/>
            </a:pP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532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DF5B2388-15AA-4AB7-9352-06B251A6D666}"/>
              </a:ext>
            </a:extLst>
          </p:cNvPr>
          <p:cNvSpPr txBox="1"/>
          <p:nvPr/>
        </p:nvSpPr>
        <p:spPr>
          <a:xfrm>
            <a:off x="388045" y="4107014"/>
            <a:ext cx="9953974" cy="1011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this(...)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和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super(…)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使用时的注意事项：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this(…)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 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super(…)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都只能放在构造器的第一行，因此，有了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this(…)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就不能写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super(…)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了，反之亦然。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6C17A41D-69A3-4650-A5E2-1F09CD25EC13}"/>
              </a:ext>
            </a:extLst>
          </p:cNvPr>
          <p:cNvSpPr txBox="1"/>
          <p:nvPr/>
        </p:nvSpPr>
        <p:spPr>
          <a:xfrm>
            <a:off x="688264" y="1753385"/>
            <a:ext cx="3931361" cy="2092881"/>
          </a:xfrm>
          <a:prstGeom prst="rect">
            <a:avLst/>
          </a:prstGeom>
          <a:solidFill>
            <a:srgbClr val="F9FBF9"/>
          </a:solidFill>
          <a:ln w="9525" cap="flat" cmpd="sng" algn="ctr">
            <a:solidFill>
              <a:srgbClr val="F9FBF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zh-CN" sz="1000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</a:t>
            </a:r>
            <a: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{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b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000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</a:t>
            </a:r>
            <a:r>
              <a:rPr lang="en-US" altLang="zh-CN" sz="1000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</a:t>
            </a:r>
            <a: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000" dirty="0" err="1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schoolName</a:t>
            </a:r>
            <a: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000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</a:t>
            </a:r>
            <a:r>
              <a:rPr lang="en-US" altLang="zh-CN" sz="1000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lang="en-US" altLang="zh-CN" sz="1000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</a:t>
            </a:r>
            <a:r>
              <a:rPr lang="en-US" altLang="zh-CN" sz="1000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</a:p>
          <a:p>
            <a:pPr>
              <a:defRPr/>
            </a:pPr>
            <a:r>
              <a:rPr lang="en-US" altLang="zh-CN" sz="1000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</a:p>
          <a:p>
            <a:pPr>
              <a:defRPr/>
            </a:pPr>
            <a:r>
              <a:rPr lang="en-US" altLang="zh-CN" sz="1000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public Student(String name){</a:t>
            </a:r>
          </a:p>
          <a:p>
            <a:pPr>
              <a:defRPr/>
            </a:pPr>
            <a:r>
              <a:rPr lang="en-US" altLang="zh-CN" sz="1000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this(name , </a:t>
            </a:r>
            <a:r>
              <a:rPr lang="en-US" altLang="zh-CN" sz="1000" dirty="0">
                <a:solidFill>
                  <a:srgbClr val="00B05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“</a:t>
            </a:r>
            <a:r>
              <a:rPr lang="zh-CN" altLang="en-US" sz="1000" dirty="0">
                <a:solidFill>
                  <a:srgbClr val="00B05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黑马程序员</a:t>
            </a:r>
            <a:r>
              <a:rPr lang="en-US" altLang="zh-CN" sz="1000" dirty="0">
                <a:solidFill>
                  <a:srgbClr val="00B05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”</a:t>
            </a:r>
            <a:r>
              <a:rPr lang="en-US" altLang="zh-CN" sz="1000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	</a:t>
            </a:r>
          </a:p>
          <a:p>
            <a:pPr>
              <a:defRPr/>
            </a:pPr>
            <a:r>
              <a:rPr lang="en-US" altLang="zh-CN" sz="1000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	</a:t>
            </a:r>
          </a:p>
          <a:p>
            <a:pPr>
              <a:defRPr/>
            </a:pPr>
            <a:r>
              <a:rPr lang="en-US" altLang="zh-CN" sz="1000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</a:t>
            </a:r>
          </a:p>
          <a:p>
            <a:pPr>
              <a:defRPr/>
            </a:pPr>
            <a:r>
              <a:rPr lang="en-US" altLang="zh-CN" sz="1000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public Student(String </a:t>
            </a:r>
            <a: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</a:t>
            </a:r>
            <a:r>
              <a:rPr lang="en-US" altLang="zh-CN" sz="1000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, String</a:t>
            </a:r>
            <a: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schoolName</a:t>
            </a:r>
            <a:r>
              <a:rPr lang="en-US" altLang="zh-CN" sz="1000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){</a:t>
            </a:r>
          </a:p>
          <a:p>
            <a:pPr>
              <a:defRPr/>
            </a:pPr>
            <a:r>
              <a:rPr lang="en-US" altLang="zh-CN" sz="1000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</a:t>
            </a:r>
            <a:r>
              <a:rPr lang="zh-CN" altLang="zh-CN" sz="1000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zh-CN" sz="1000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 </a:t>
            </a:r>
            <a: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name;</a:t>
            </a:r>
            <a:b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</a:t>
            </a:r>
            <a:r>
              <a:rPr lang="zh-CN" altLang="zh-CN" sz="1000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en-US" altLang="zh-CN" sz="1000" dirty="0" err="1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schoolName</a:t>
            </a:r>
            <a:r>
              <a:rPr lang="zh-CN" altLang="zh-CN" sz="1000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schoolName</a:t>
            </a:r>
            <a: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endParaRPr lang="en-US" altLang="zh-CN" sz="1000" dirty="0">
              <a:solidFill>
                <a:srgbClr val="00008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r>
              <a:rPr lang="en-US" altLang="zh-CN" sz="1000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	</a:t>
            </a:r>
            <a:b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05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B036F02E-617E-47E7-AEC1-E60641A0408A}"/>
              </a:ext>
            </a:extLst>
          </p:cNvPr>
          <p:cNvCxnSpPr>
            <a:cxnSpLocks/>
          </p:cNvCxnSpPr>
          <p:nvPr/>
        </p:nvCxnSpPr>
        <p:spPr>
          <a:xfrm>
            <a:off x="1948367" y="2715838"/>
            <a:ext cx="677631" cy="3240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715DC7E-BB11-4A71-A0D9-218D4A416390}"/>
              </a:ext>
            </a:extLst>
          </p:cNvPr>
          <p:cNvCxnSpPr>
            <a:cxnSpLocks/>
          </p:cNvCxnSpPr>
          <p:nvPr/>
        </p:nvCxnSpPr>
        <p:spPr>
          <a:xfrm>
            <a:off x="2857255" y="2715838"/>
            <a:ext cx="1009147" cy="3240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0">
            <a:extLst>
              <a:ext uri="{FF2B5EF4-FFF2-40B4-BE49-F238E27FC236}">
                <a16:creationId xmlns:a16="http://schemas.microsoft.com/office/drawing/2014/main" id="{53483ADE-D679-5F9F-6243-CFAA1A5057B5}"/>
              </a:ext>
            </a:extLst>
          </p:cNvPr>
          <p:cNvSpPr txBox="1"/>
          <p:nvPr/>
        </p:nvSpPr>
        <p:spPr>
          <a:xfrm>
            <a:off x="576196" y="862887"/>
            <a:ext cx="6653245" cy="519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任意类的构造器中，是可以通过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this(…)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去调用该类的其他构造器的。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52594FF-9E7E-2D88-1F7F-123F55A1A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补充知识：</a:t>
            </a:r>
            <a:r>
              <a:rPr lang="en-US" altLang="zh-CN" dirty="0"/>
              <a:t>this(…)</a:t>
            </a:r>
            <a:r>
              <a:rPr lang="zh-CN" altLang="en-US" dirty="0"/>
              <a:t>调用兄弟构造器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6347" y="1447800"/>
            <a:ext cx="7170081" cy="3962399"/>
          </a:xfrm>
        </p:spPr>
        <p:txBody>
          <a:bodyPr/>
          <a:lstStyle/>
          <a:p>
            <a:pPr>
              <a:lnSpc>
                <a:spcPct val="250000"/>
              </a:lnSpc>
              <a:buNone/>
              <a:defRPr/>
            </a:pPr>
            <a:r>
              <a:rPr lang="en-US" altLang="zh-CN" dirty="0">
                <a:latin typeface="+mn-ea"/>
              </a:rPr>
              <a:t>1</a:t>
            </a:r>
            <a:r>
              <a:rPr lang="zh-CN" altLang="en-US" dirty="0">
                <a:latin typeface="+mn-ea"/>
              </a:rPr>
              <a:t>、</a:t>
            </a:r>
            <a:r>
              <a:rPr lang="en-US" altLang="zh-CN" dirty="0">
                <a:latin typeface="+mn-ea"/>
              </a:rPr>
              <a:t>this(…)</a:t>
            </a:r>
            <a:r>
              <a:rPr lang="zh-CN" altLang="en-US" dirty="0">
                <a:latin typeface="+mn-ea"/>
              </a:rPr>
              <a:t>的作用是什么？</a:t>
            </a:r>
          </a:p>
          <a:p>
            <a:pPr marL="552435" lvl="1" indent="-285750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b="1" dirty="0">
                <a:latin typeface="+mn-ea"/>
                <a:cs typeface="阿里巴巴普惠体" panose="00020600040101010101" pitchFamily="18" charset="-122"/>
              </a:rPr>
              <a:t> 在构造器中调用本类的其他构造器。</a:t>
            </a:r>
            <a:endParaRPr lang="en-US" altLang="zh-CN" sz="1600" b="1" dirty="0">
              <a:latin typeface="+mn-ea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None/>
              <a:defRPr/>
            </a:pPr>
            <a:r>
              <a:rPr lang="en-US" altLang="zh-CN" dirty="0">
                <a:latin typeface="+mn-ea"/>
              </a:rPr>
              <a:t>2</a:t>
            </a:r>
            <a:r>
              <a:rPr lang="zh-CN" altLang="en-US" dirty="0">
                <a:latin typeface="+mn-ea"/>
              </a:rPr>
              <a:t>、</a:t>
            </a:r>
            <a:r>
              <a:rPr lang="en-US" altLang="zh-CN" dirty="0">
                <a:latin typeface="+mn-ea"/>
              </a:rPr>
              <a:t>this(…)</a:t>
            </a:r>
            <a:r>
              <a:rPr lang="zh-CN" altLang="en-US" dirty="0">
                <a:latin typeface="+mn-ea"/>
              </a:rPr>
              <a:t>和</a:t>
            </a:r>
            <a:r>
              <a:rPr lang="en-US" altLang="zh-CN" dirty="0">
                <a:latin typeface="+mn-ea"/>
              </a:rPr>
              <a:t>super(…)</a:t>
            </a:r>
            <a:r>
              <a:rPr lang="zh-CN" altLang="en-US" dirty="0">
                <a:latin typeface="+mn-ea"/>
              </a:rPr>
              <a:t>的使用需要注意什么？</a:t>
            </a:r>
          </a:p>
          <a:p>
            <a:pPr marL="552435" lvl="1" indent="-285750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b="1" dirty="0">
                <a:latin typeface="+mn-ea"/>
                <a:cs typeface="阿里巴巴普惠体" panose="00020600040101010101" pitchFamily="18" charset="-122"/>
              </a:rPr>
              <a:t> 都必须放在构造器的第一行。</a:t>
            </a:r>
            <a:endParaRPr lang="en-US" altLang="zh-CN" sz="1600" b="1" dirty="0">
              <a:latin typeface="+mn-ea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189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45197" y="1483155"/>
            <a:ext cx="2360878" cy="3975402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继承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多态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综合小案例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AD6ECE07-8A86-9DBF-9E19-78EE7E01CD09}"/>
              </a:ext>
            </a:extLst>
          </p:cNvPr>
          <p:cNvSpPr/>
          <p:nvPr/>
        </p:nvSpPr>
        <p:spPr>
          <a:xfrm>
            <a:off x="6265703" y="2433350"/>
            <a:ext cx="1429361" cy="1579634"/>
          </a:xfrm>
          <a:prstGeom prst="leftBrace">
            <a:avLst>
              <a:gd name="adj1" fmla="val 21511"/>
              <a:gd name="adj2" fmla="val 50965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001837-33D5-F1D5-9838-E8D59A82DE72}"/>
              </a:ext>
            </a:extLst>
          </p:cNvPr>
          <p:cNvSpPr txBox="1"/>
          <p:nvPr/>
        </p:nvSpPr>
        <p:spPr>
          <a:xfrm>
            <a:off x="7102121" y="2459239"/>
            <a:ext cx="4655128" cy="141609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5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认识多态</a:t>
            </a:r>
            <a:endParaRPr lang="en-US" altLang="zh-CN" sz="15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5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多态的好处</a:t>
            </a:r>
            <a:endParaRPr lang="en-US" altLang="zh-CN" sz="1500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5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多态下的类型转换</a:t>
            </a:r>
            <a:endParaRPr lang="en-US" altLang="zh-CN" sz="15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500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76B39E9-2D6C-46A7-B614-269754DE9940}"/>
              </a:ext>
            </a:extLst>
          </p:cNvPr>
          <p:cNvSpPr txBox="1"/>
          <p:nvPr/>
        </p:nvSpPr>
        <p:spPr>
          <a:xfrm>
            <a:off x="576196" y="810814"/>
            <a:ext cx="7170278" cy="5520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什么是多态？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多态是在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继承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实现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情况下的一种现象，表现为：对象多态、行为多态。</a:t>
            </a:r>
            <a:endParaRPr lang="en-US" altLang="zh-CN" sz="1600" b="1" noProof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pPr>
              <a:lnSpc>
                <a:spcPct val="200000"/>
              </a:lnSpc>
              <a:defRPr/>
            </a:pPr>
            <a:r>
              <a:rPr lang="zh-CN" altLang="en-US" b="1" noProof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多态的具体代码体现</a:t>
            </a:r>
            <a:endParaRPr lang="en-US" altLang="zh-CN" b="1" noProof="1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pPr>
              <a:lnSpc>
                <a:spcPct val="200000"/>
              </a:lnSpc>
              <a:defRPr/>
            </a:pPr>
            <a:endParaRPr lang="en-US" altLang="zh-CN" b="1" noProof="1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pPr>
              <a:lnSpc>
                <a:spcPct val="200000"/>
              </a:lnSpc>
              <a:defRPr/>
            </a:pP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00000"/>
              </a:lnSpc>
              <a:defRPr/>
            </a:pP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00000"/>
              </a:lnSpc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多态的前提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8131" indent="-358131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有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继承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实现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关系；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存在父类引用子类对象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；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存在方法重写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 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00000"/>
              </a:lnSpc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多态的一个注意事项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多态是对象、行为的多态，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中的属性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成员变量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不谈多态。 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52E878B-69A0-4013-B4B6-5FE8FAAEEF45}"/>
              </a:ext>
            </a:extLst>
          </p:cNvPr>
          <p:cNvSpPr txBox="1"/>
          <p:nvPr/>
        </p:nvSpPr>
        <p:spPr>
          <a:xfrm>
            <a:off x="673272" y="2508292"/>
            <a:ext cx="2406780" cy="1305870"/>
          </a:xfrm>
          <a:prstGeom prst="rect">
            <a:avLst/>
          </a:prstGeom>
          <a:solidFill>
            <a:srgbClr val="F9FBF9"/>
          </a:solidFill>
          <a:ln w="9525" cap="flat" cmpd="sng" algn="ctr">
            <a:solidFill>
              <a:srgbClr val="F9FBF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People p1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endParaRPr lang="zh-CN" altLang="zh-CN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圆角矩形 6">
            <a:extLst>
              <a:ext uri="{FF2B5EF4-FFF2-40B4-BE49-F238E27FC236}">
                <a16:creationId xmlns:a16="http://schemas.microsoft.com/office/drawing/2014/main" id="{55B2AB96-2A21-8BD0-70D8-9F42DBA6830B}"/>
              </a:ext>
            </a:extLst>
          </p:cNvPr>
          <p:cNvSpPr/>
          <p:nvPr/>
        </p:nvSpPr>
        <p:spPr>
          <a:xfrm>
            <a:off x="1738502" y="2598837"/>
            <a:ext cx="1209146" cy="232831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2400" noProof="1"/>
          </a:p>
        </p:txBody>
      </p:sp>
      <p:sp>
        <p:nvSpPr>
          <p:cNvPr id="6" name="圆角矩形 6">
            <a:extLst>
              <a:ext uri="{FF2B5EF4-FFF2-40B4-BE49-F238E27FC236}">
                <a16:creationId xmlns:a16="http://schemas.microsoft.com/office/drawing/2014/main" id="{E8E7A2CF-7ECD-92A0-7F32-416B12BD138F}"/>
              </a:ext>
            </a:extLst>
          </p:cNvPr>
          <p:cNvSpPr/>
          <p:nvPr/>
        </p:nvSpPr>
        <p:spPr>
          <a:xfrm>
            <a:off x="1729075" y="3310496"/>
            <a:ext cx="1209146" cy="232831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2400" noProof="1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BFFC9A3-0ED5-8FE5-E5D8-1C1382D7E309}"/>
              </a:ext>
            </a:extLst>
          </p:cNvPr>
          <p:cNvSpPr txBox="1"/>
          <p:nvPr/>
        </p:nvSpPr>
        <p:spPr>
          <a:xfrm>
            <a:off x="673272" y="2841525"/>
            <a:ext cx="10463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p1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.run();</a:t>
            </a:r>
            <a:endParaRPr lang="zh-CN" altLang="en-US" sz="1200" dirty="0">
              <a:latin typeface="Consolas" panose="020B0609020204030204" pitchFamily="49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22646DF-0BE4-4694-D1E8-D695EF44134E}"/>
              </a:ext>
            </a:extLst>
          </p:cNvPr>
          <p:cNvSpPr txBox="1"/>
          <p:nvPr/>
        </p:nvSpPr>
        <p:spPr>
          <a:xfrm>
            <a:off x="673272" y="3559813"/>
            <a:ext cx="10463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p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2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.run();</a:t>
            </a:r>
            <a:endParaRPr lang="zh-CN" altLang="en-US" sz="1200" dirty="0">
              <a:latin typeface="Consolas" panose="020B0609020204030204" pitchFamily="49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24CB5DE-2D2C-F3C8-B5A5-5C1ADF2B02AB}"/>
              </a:ext>
            </a:extLst>
          </p:cNvPr>
          <p:cNvSpPr txBox="1"/>
          <p:nvPr/>
        </p:nvSpPr>
        <p:spPr>
          <a:xfrm>
            <a:off x="673272" y="3288413"/>
            <a:ext cx="36858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People p2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Teacher();</a:t>
            </a:r>
            <a:endParaRPr lang="zh-CN" altLang="en-US" sz="1200" dirty="0">
              <a:latin typeface="Consolas" panose="020B0609020204030204" pitchFamily="49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8E110EC-A73C-142A-1FC0-EEEA69F9C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认识多态</a:t>
            </a:r>
          </a:p>
        </p:txBody>
      </p:sp>
    </p:spTree>
    <p:extLst>
      <p:ext uri="{BB962C8B-B14F-4D97-AF65-F5344CB8AC3E}">
        <p14:creationId xmlns:p14="http://schemas.microsoft.com/office/powerpoint/2010/main" val="236836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" grpId="0" animBg="1"/>
      <p:bldP spid="6" grpId="0" animBg="1"/>
      <p:bldP spid="8" grpId="0"/>
      <p:bldP spid="13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45197" y="1483155"/>
            <a:ext cx="2360878" cy="3975402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继承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多态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综合小案例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AD6ECE07-8A86-9DBF-9E19-78EE7E01CD09}"/>
              </a:ext>
            </a:extLst>
          </p:cNvPr>
          <p:cNvSpPr/>
          <p:nvPr/>
        </p:nvSpPr>
        <p:spPr>
          <a:xfrm>
            <a:off x="6265703" y="2433350"/>
            <a:ext cx="1429361" cy="1579634"/>
          </a:xfrm>
          <a:prstGeom prst="leftBrace">
            <a:avLst>
              <a:gd name="adj1" fmla="val 21511"/>
              <a:gd name="adj2" fmla="val 50965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001837-33D5-F1D5-9838-E8D59A82DE72}"/>
              </a:ext>
            </a:extLst>
          </p:cNvPr>
          <p:cNvSpPr txBox="1"/>
          <p:nvPr/>
        </p:nvSpPr>
        <p:spPr>
          <a:xfrm>
            <a:off x="7102121" y="2459239"/>
            <a:ext cx="4655128" cy="141609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5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认识多态</a:t>
            </a:r>
            <a:endParaRPr lang="en-US" altLang="zh-CN" sz="15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5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多态的好处</a:t>
            </a:r>
            <a:endParaRPr lang="en-US" altLang="zh-CN" sz="15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5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多态下的类型转换</a:t>
            </a:r>
            <a:endParaRPr lang="en-US" altLang="zh-CN" sz="15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867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!!文本框 26">
            <a:extLst>
              <a:ext uri="{FF2B5EF4-FFF2-40B4-BE49-F238E27FC236}">
                <a16:creationId xmlns:a16="http://schemas.microsoft.com/office/drawing/2014/main" id="{292A6A0D-0EDA-3E12-7F0F-EFD1E01A1E9F}"/>
              </a:ext>
            </a:extLst>
          </p:cNvPr>
          <p:cNvSpPr txBox="1"/>
          <p:nvPr/>
        </p:nvSpPr>
        <p:spPr>
          <a:xfrm>
            <a:off x="8580179" y="1628090"/>
            <a:ext cx="2949935" cy="3601820"/>
          </a:xfrm>
          <a:prstGeom prst="rect">
            <a:avLst/>
          </a:prstGeom>
          <a:solidFill>
            <a:srgbClr val="F9FBF9"/>
          </a:solidFill>
          <a:ln w="9525" cap="flat" cmpd="sng" algn="ctr">
            <a:solidFill>
              <a:srgbClr val="F9FBF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Consultant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private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name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private int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number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 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// </a:t>
            </a:r>
            <a:r>
              <a:rPr lang="zh-CN" altLang="en-US" sz="9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解答问题的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人数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getName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() 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return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name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void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setName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name) 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this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name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name;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int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getNumber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() 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return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number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void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setNumber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number) 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this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number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number;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!!文本框 10">
            <a:extLst>
              <a:ext uri="{FF2B5EF4-FFF2-40B4-BE49-F238E27FC236}">
                <a16:creationId xmlns:a16="http://schemas.microsoft.com/office/drawing/2014/main" id="{17C6D416-5D08-6B39-D8DC-F34D0223D14F}"/>
              </a:ext>
            </a:extLst>
          </p:cNvPr>
          <p:cNvSpPr txBox="1"/>
          <p:nvPr/>
        </p:nvSpPr>
        <p:spPr>
          <a:xfrm>
            <a:off x="4249090" y="1628090"/>
            <a:ext cx="2778137" cy="3601820"/>
          </a:xfrm>
          <a:prstGeom prst="rect">
            <a:avLst/>
          </a:prstGeom>
          <a:solidFill>
            <a:srgbClr val="F9FBF9"/>
          </a:solidFill>
          <a:ln w="9525" cap="flat" cmpd="sng" algn="ctr">
            <a:solidFill>
              <a:srgbClr val="F9FBF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Teacher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endParaRPr lang="en-US" altLang="zh-CN" sz="9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9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9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private </a:t>
            </a:r>
            <a:r>
              <a:rPr lang="zh-CN" altLang="zh-CN" sz="9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String </a:t>
            </a:r>
            <a:r>
              <a:rPr lang="zh-CN" altLang="zh-CN" sz="90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name</a:t>
            </a:r>
            <a:r>
              <a:rPr lang="zh-CN" altLang="zh-CN" sz="9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endParaRPr lang="en-US" altLang="zh-CN" sz="9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private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skill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 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//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技能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 </a:t>
            </a:r>
            <a:r>
              <a:rPr kumimoji="0" lang="en-US" altLang="zh-CN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getName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() 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return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name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void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setName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name) 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this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name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name;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getSkill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() 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return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skill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void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setSkill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skill) 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this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skill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skill;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2590C9B-4C50-5AFA-A7D9-E06A8AB7F837}"/>
              </a:ext>
            </a:extLst>
          </p:cNvPr>
          <p:cNvGrpSpPr/>
          <p:nvPr/>
        </p:nvGrpSpPr>
        <p:grpSpPr>
          <a:xfrm>
            <a:off x="658223" y="1696665"/>
            <a:ext cx="3060924" cy="2166186"/>
            <a:chOff x="1264428" y="1152525"/>
            <a:chExt cx="6847285" cy="2795588"/>
          </a:xfrm>
        </p:grpSpPr>
        <p:sp>
          <p:nvSpPr>
            <p:cNvPr id="22" name="圆角矩形 7">
              <a:extLst>
                <a:ext uri="{FF2B5EF4-FFF2-40B4-BE49-F238E27FC236}">
                  <a16:creationId xmlns:a16="http://schemas.microsoft.com/office/drawing/2014/main" id="{A89C815F-CC3C-9EE9-54F3-7823AD09C963}"/>
                </a:ext>
              </a:extLst>
            </p:cNvPr>
            <p:cNvSpPr/>
            <p:nvPr/>
          </p:nvSpPr>
          <p:spPr bwMode="auto">
            <a:xfrm>
              <a:off x="1264428" y="1152525"/>
              <a:ext cx="6847285" cy="2795588"/>
            </a:xfrm>
            <a:prstGeom prst="roundRect">
              <a:avLst>
                <a:gd name="adj" fmla="val 996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1435" tIns="25718" rIns="51435" bIns="25718" anchor="ctr"/>
            <a:lstStyle/>
            <a:p>
              <a:pPr algn="ctr">
                <a:defRPr/>
              </a:pPr>
              <a:endParaRPr lang="en-US" sz="1013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23" name="圆角矩形 8">
              <a:extLst>
                <a:ext uri="{FF2B5EF4-FFF2-40B4-BE49-F238E27FC236}">
                  <a16:creationId xmlns:a16="http://schemas.microsoft.com/office/drawing/2014/main" id="{1FB9BF2F-2B93-96A6-7495-1051B9557033}"/>
                </a:ext>
              </a:extLst>
            </p:cNvPr>
            <p:cNvSpPr/>
            <p:nvPr/>
          </p:nvSpPr>
          <p:spPr bwMode="auto">
            <a:xfrm>
              <a:off x="1412166" y="1236171"/>
              <a:ext cx="6589205" cy="2612685"/>
            </a:xfrm>
            <a:prstGeom prst="roundRect">
              <a:avLst>
                <a:gd name="adj" fmla="val 11474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1435" tIns="25718" rIns="51435" bIns="25718" anchor="ctr"/>
            <a:lstStyle/>
            <a:p>
              <a:pPr>
                <a:lnSpc>
                  <a:spcPct val="20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黑马的员工管理系统中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>
                <a:lnSpc>
                  <a:spcPct val="20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需要处理讲师、咨询师的数据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>
                <a:lnSpc>
                  <a:spcPct val="200000"/>
                </a:lnSpc>
              </a:pPr>
              <a:r>
                <a:rPr lang="zh-CN" altLang="en-US" sz="1200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讲师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的数据有：姓名、具备的技能；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>
                <a:lnSpc>
                  <a:spcPct val="200000"/>
                </a:lnSpc>
              </a:pPr>
              <a:r>
                <a:rPr lang="zh-CN" altLang="en-US" sz="1200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咨询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的数据有：姓名、解答问题的总人数。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4" name="矩形 1">
            <a:extLst>
              <a:ext uri="{FF2B5EF4-FFF2-40B4-BE49-F238E27FC236}">
                <a16:creationId xmlns:a16="http://schemas.microsoft.com/office/drawing/2014/main" id="{4416D87A-8D88-D618-9CBE-40DA0AFE8498}"/>
              </a:ext>
            </a:extLst>
          </p:cNvPr>
          <p:cNvSpPr/>
          <p:nvPr/>
        </p:nvSpPr>
        <p:spPr>
          <a:xfrm>
            <a:off x="658222" y="1654850"/>
            <a:ext cx="1174112" cy="117498"/>
          </a:xfrm>
          <a:custGeom>
            <a:avLst/>
            <a:gdLst>
              <a:gd name="connsiteX0" fmla="*/ 0 w 1565482"/>
              <a:gd name="connsiteY0" fmla="*/ 0 h 247650"/>
              <a:gd name="connsiteX1" fmla="*/ 1565482 w 1565482"/>
              <a:gd name="connsiteY1" fmla="*/ 0 h 247650"/>
              <a:gd name="connsiteX2" fmla="*/ 1565482 w 1565482"/>
              <a:gd name="connsiteY2" fmla="*/ 247650 h 247650"/>
              <a:gd name="connsiteX3" fmla="*/ 0 w 1565482"/>
              <a:gd name="connsiteY3" fmla="*/ 247650 h 247650"/>
              <a:gd name="connsiteX4" fmla="*/ 0 w 1565482"/>
              <a:gd name="connsiteY4" fmla="*/ 0 h 247650"/>
              <a:gd name="connsiteX0" fmla="*/ 0 w 1565482"/>
              <a:gd name="connsiteY0" fmla="*/ 0 h 247650"/>
              <a:gd name="connsiteX1" fmla="*/ 1298782 w 1565482"/>
              <a:gd name="connsiteY1" fmla="*/ 0 h 247650"/>
              <a:gd name="connsiteX2" fmla="*/ 1565482 w 1565482"/>
              <a:gd name="connsiteY2" fmla="*/ 247650 h 247650"/>
              <a:gd name="connsiteX3" fmla="*/ 0 w 1565482"/>
              <a:gd name="connsiteY3" fmla="*/ 247650 h 247650"/>
              <a:gd name="connsiteX4" fmla="*/ 0 w 1565482"/>
              <a:gd name="connsiteY4" fmla="*/ 0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5482" h="247650">
                <a:moveTo>
                  <a:pt x="0" y="0"/>
                </a:moveTo>
                <a:lnTo>
                  <a:pt x="1298782" y="0"/>
                </a:lnTo>
                <a:lnTo>
                  <a:pt x="1565482" y="247650"/>
                </a:lnTo>
                <a:lnTo>
                  <a:pt x="0" y="247650"/>
                </a:lnTo>
                <a:lnTo>
                  <a:pt x="0" y="0"/>
                </a:lnTo>
                <a:close/>
              </a:path>
            </a:pathLst>
          </a:custGeom>
          <a:solidFill>
            <a:srgbClr val="418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5" name="矩形 2">
            <a:extLst>
              <a:ext uri="{FF2B5EF4-FFF2-40B4-BE49-F238E27FC236}">
                <a16:creationId xmlns:a16="http://schemas.microsoft.com/office/drawing/2014/main" id="{62EFF22F-E723-6ACA-978C-814A9151F4C1}"/>
              </a:ext>
            </a:extLst>
          </p:cNvPr>
          <p:cNvSpPr/>
          <p:nvPr/>
        </p:nvSpPr>
        <p:spPr>
          <a:xfrm>
            <a:off x="600781" y="1661994"/>
            <a:ext cx="1028069" cy="366750"/>
          </a:xfrm>
          <a:custGeom>
            <a:avLst/>
            <a:gdLst>
              <a:gd name="connsiteX0" fmla="*/ 0 w 1323133"/>
              <a:gd name="connsiteY0" fmla="*/ 0 h 1198669"/>
              <a:gd name="connsiteX1" fmla="*/ 1323133 w 1323133"/>
              <a:gd name="connsiteY1" fmla="*/ 0 h 1198669"/>
              <a:gd name="connsiteX2" fmla="*/ 1323133 w 1323133"/>
              <a:gd name="connsiteY2" fmla="*/ 1198669 h 1198669"/>
              <a:gd name="connsiteX3" fmla="*/ 0 w 1323133"/>
              <a:gd name="connsiteY3" fmla="*/ 1198669 h 1198669"/>
              <a:gd name="connsiteX4" fmla="*/ 0 w 1323133"/>
              <a:gd name="connsiteY4" fmla="*/ 0 h 1198669"/>
              <a:gd name="connsiteX0" fmla="*/ 0 w 1323133"/>
              <a:gd name="connsiteY0" fmla="*/ 0 h 1198669"/>
              <a:gd name="connsiteX1" fmla="*/ 1323133 w 1323133"/>
              <a:gd name="connsiteY1" fmla="*/ 0 h 1198669"/>
              <a:gd name="connsiteX2" fmla="*/ 1085008 w 1323133"/>
              <a:gd name="connsiteY2" fmla="*/ 817669 h 1198669"/>
              <a:gd name="connsiteX3" fmla="*/ 0 w 1323133"/>
              <a:gd name="connsiteY3" fmla="*/ 1198669 h 1198669"/>
              <a:gd name="connsiteX4" fmla="*/ 0 w 1323133"/>
              <a:gd name="connsiteY4" fmla="*/ 0 h 1198669"/>
              <a:gd name="connsiteX0" fmla="*/ 47625 w 1370758"/>
              <a:gd name="connsiteY0" fmla="*/ 0 h 827194"/>
              <a:gd name="connsiteX1" fmla="*/ 1370758 w 1370758"/>
              <a:gd name="connsiteY1" fmla="*/ 0 h 827194"/>
              <a:gd name="connsiteX2" fmla="*/ 1132633 w 1370758"/>
              <a:gd name="connsiteY2" fmla="*/ 817669 h 827194"/>
              <a:gd name="connsiteX3" fmla="*/ 0 w 1370758"/>
              <a:gd name="connsiteY3" fmla="*/ 827194 h 827194"/>
              <a:gd name="connsiteX4" fmla="*/ 47625 w 1370758"/>
              <a:gd name="connsiteY4" fmla="*/ 0 h 827194"/>
              <a:gd name="connsiteX0" fmla="*/ 47625 w 1370758"/>
              <a:gd name="connsiteY0" fmla="*/ 0 h 836719"/>
              <a:gd name="connsiteX1" fmla="*/ 1370758 w 1370758"/>
              <a:gd name="connsiteY1" fmla="*/ 0 h 836719"/>
              <a:gd name="connsiteX2" fmla="*/ 875458 w 1370758"/>
              <a:gd name="connsiteY2" fmla="*/ 836719 h 836719"/>
              <a:gd name="connsiteX3" fmla="*/ 0 w 1370758"/>
              <a:gd name="connsiteY3" fmla="*/ 827194 h 836719"/>
              <a:gd name="connsiteX4" fmla="*/ 47625 w 1370758"/>
              <a:gd name="connsiteY4" fmla="*/ 0 h 836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0758" h="836719">
                <a:moveTo>
                  <a:pt x="47625" y="0"/>
                </a:moveTo>
                <a:lnTo>
                  <a:pt x="1370758" y="0"/>
                </a:lnTo>
                <a:lnTo>
                  <a:pt x="875458" y="836719"/>
                </a:lnTo>
                <a:lnTo>
                  <a:pt x="0" y="827194"/>
                </a:lnTo>
                <a:lnTo>
                  <a:pt x="47625" y="0"/>
                </a:lnTo>
                <a:close/>
              </a:path>
            </a:pathLst>
          </a:custGeom>
          <a:solidFill>
            <a:srgbClr val="4188C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A740F70-E39D-4F13-BD4D-540500FDA9F9}"/>
              </a:ext>
            </a:extLst>
          </p:cNvPr>
          <p:cNvSpPr txBox="1"/>
          <p:nvPr/>
        </p:nvSpPr>
        <p:spPr>
          <a:xfrm>
            <a:off x="658222" y="1672965"/>
            <a:ext cx="595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需求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A35B6AB-9D99-053D-C93A-8B56B7A530AF}"/>
              </a:ext>
            </a:extLst>
          </p:cNvPr>
          <p:cNvSpPr/>
          <p:nvPr/>
        </p:nvSpPr>
        <p:spPr>
          <a:xfrm>
            <a:off x="4473602" y="1870620"/>
            <a:ext cx="2300593" cy="2525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9EEFFE3-39B1-DFC1-19E0-C597F1F49BD8}"/>
              </a:ext>
            </a:extLst>
          </p:cNvPr>
          <p:cNvSpPr/>
          <p:nvPr/>
        </p:nvSpPr>
        <p:spPr>
          <a:xfrm>
            <a:off x="4473602" y="2406913"/>
            <a:ext cx="2335376" cy="13788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B36F401-FA14-C12C-B918-71A18E471AFE}"/>
              </a:ext>
            </a:extLst>
          </p:cNvPr>
          <p:cNvSpPr/>
          <p:nvPr/>
        </p:nvSpPr>
        <p:spPr>
          <a:xfrm>
            <a:off x="8838122" y="1896187"/>
            <a:ext cx="2300593" cy="2270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ED07245-F647-23DE-04CE-59CEA582950D}"/>
              </a:ext>
            </a:extLst>
          </p:cNvPr>
          <p:cNvSpPr/>
          <p:nvPr/>
        </p:nvSpPr>
        <p:spPr>
          <a:xfrm>
            <a:off x="8838123" y="2434377"/>
            <a:ext cx="2300593" cy="13514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19" name="!!重复">
            <a:extLst>
              <a:ext uri="{FF2B5EF4-FFF2-40B4-BE49-F238E27FC236}">
                <a16:creationId xmlns:a16="http://schemas.microsoft.com/office/drawing/2014/main" id="{B3845DBE-A1D7-D2BB-5711-AD6F0A19B1C8}"/>
              </a:ext>
            </a:extLst>
          </p:cNvPr>
          <p:cNvSpPr/>
          <p:nvPr/>
        </p:nvSpPr>
        <p:spPr>
          <a:xfrm>
            <a:off x="7469879" y="2668293"/>
            <a:ext cx="667647" cy="75214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2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重复的代码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C7AE229-6E57-BD44-4975-3DCB93723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继承是什么？为什么要有继承？</a:t>
            </a:r>
          </a:p>
        </p:txBody>
      </p:sp>
    </p:spTree>
    <p:extLst>
      <p:ext uri="{BB962C8B-B14F-4D97-AF65-F5344CB8AC3E}">
        <p14:creationId xmlns:p14="http://schemas.microsoft.com/office/powerpoint/2010/main" val="427894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1" grpId="0" animBg="1"/>
      <p:bldP spid="24" grpId="0" animBg="1"/>
      <p:bldP spid="25" grpId="0" animBg="1"/>
      <p:bldP spid="26" grpId="0"/>
      <p:bldP spid="14" grpId="0" bldLvl="0" animBg="1"/>
      <p:bldP spid="15" grpId="0" bldLvl="0" animBg="1"/>
      <p:bldP spid="17" grpId="0" bldLvl="0" animBg="1"/>
      <p:bldP spid="18" grpId="0" bldLvl="0" animBg="1"/>
      <p:bldP spid="19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0DDCB41-42A5-4014-AD7F-FB6D9F9BE9FE}"/>
              </a:ext>
            </a:extLst>
          </p:cNvPr>
          <p:cNvSpPr txBox="1"/>
          <p:nvPr/>
        </p:nvSpPr>
        <p:spPr>
          <a:xfrm>
            <a:off x="576196" y="946679"/>
            <a:ext cx="9175343" cy="4089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zh-CN" altLang="en-US" sz="16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使用多态的好处</a:t>
            </a:r>
            <a:endParaRPr lang="zh-CN" altLang="en-US" sz="1400" noProof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594" lvl="1" indent="-228594">
              <a:lnSpc>
                <a:spcPct val="200000"/>
              </a:lnSpc>
              <a:buFont typeface="Wingdings" panose="05000000000000000000" charset="0"/>
              <a:buChar char="l"/>
              <a:defRPr/>
            </a:pPr>
            <a:r>
              <a:rPr lang="zh-CN" altLang="en-US" sz="1400" noProof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在多态形式下，右边对象是解耦合的，更便于扩展和维护。</a:t>
            </a:r>
          </a:p>
          <a:p>
            <a:pPr marL="228594" indent="-228594">
              <a:lnSpc>
                <a:spcPct val="200000"/>
              </a:lnSpc>
              <a:buFont typeface="Wingdings" panose="05000000000000000000" charset="0"/>
              <a:buChar char="l"/>
              <a:defRPr/>
            </a:pPr>
            <a:endParaRPr lang="zh-CN" altLang="en-US" sz="1400" noProof="1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00000"/>
              </a:lnSpc>
              <a:defRPr/>
            </a:pPr>
            <a:r>
              <a:rPr lang="zh-CN" altLang="en-US" sz="1400" noProof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</a:t>
            </a:r>
            <a:endParaRPr lang="en-US" altLang="zh-CN" sz="1400" noProof="1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00000"/>
              </a:lnSpc>
              <a:defRPr/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pPr marL="228594" lvl="1" indent="-228594">
              <a:lnSpc>
                <a:spcPct val="200000"/>
              </a:lnSpc>
              <a:buFont typeface="Wingdings" panose="05000000000000000000" charset="0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定义方法时，使用父类类型的形参，可以接收一切子类对象</a:t>
            </a:r>
            <a:r>
              <a:rPr lang="zh-CN" altLang="en-US" sz="1400" noProof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，</a:t>
            </a:r>
            <a:r>
              <a:rPr lang="zh-CN" altLang="en-US" sz="1400" noProof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扩展性更强、更便利。</a:t>
            </a:r>
            <a:endParaRPr lang="en-US" altLang="zh-CN" b="1" noProof="1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594" indent="-228594">
              <a:lnSpc>
                <a:spcPct val="200000"/>
              </a:lnSpc>
              <a:defRPr/>
            </a:pPr>
            <a:r>
              <a:rPr lang="zh-CN" altLang="en-US" sz="16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多态下会产生的一个问题，怎么解决？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noProof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多态下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不能使用子类的独有功能。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00000"/>
              </a:lnSpc>
              <a:defRPr/>
            </a:pPr>
            <a:endParaRPr lang="zh-CN" altLang="en-US" sz="1600" noProof="1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B1DF958-CFE2-94BD-6E10-3BB925E45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684" y="2116967"/>
            <a:ext cx="2431383" cy="778226"/>
          </a:xfrm>
          <a:prstGeom prst="rect">
            <a:avLst/>
          </a:prstGeom>
          <a:solidFill>
            <a:srgbClr val="F9FBF9"/>
          </a:solidFill>
          <a:ln w="9525" cap="flat" cmpd="sng" algn="ctr">
            <a:solidFill>
              <a:srgbClr val="F9FBF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People p1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new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Student();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p1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.run();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350BE91-C847-A6C2-D42E-921F18E33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683" y="2116967"/>
            <a:ext cx="2431383" cy="778226"/>
          </a:xfrm>
          <a:prstGeom prst="rect">
            <a:avLst/>
          </a:prstGeom>
          <a:solidFill>
            <a:srgbClr val="F9FBF9"/>
          </a:solidFill>
          <a:ln w="9525" cap="flat" cmpd="sng" algn="ctr">
            <a:solidFill>
              <a:srgbClr val="F9FBF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People p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new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Teacher();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p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.run();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BEE89CA3-EBCC-4C95-8CE1-25FD2562F906}"/>
              </a:ext>
            </a:extLst>
          </p:cNvPr>
          <p:cNvSpPr/>
          <p:nvPr/>
        </p:nvSpPr>
        <p:spPr>
          <a:xfrm>
            <a:off x="2060455" y="2227110"/>
            <a:ext cx="914729" cy="325623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2400" noProof="1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5D02BE2-DFDB-E748-6965-9E40AEDA7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多态的好处</a:t>
            </a:r>
          </a:p>
        </p:txBody>
      </p:sp>
    </p:spTree>
    <p:extLst>
      <p:ext uri="{BB962C8B-B14F-4D97-AF65-F5344CB8AC3E}">
        <p14:creationId xmlns:p14="http://schemas.microsoft.com/office/powerpoint/2010/main" val="382271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4" grpId="1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4">
            <a:extLst>
              <a:ext uri="{FF2B5EF4-FFF2-40B4-BE49-F238E27FC236}">
                <a16:creationId xmlns:a16="http://schemas.microsoft.com/office/drawing/2014/main" id="{34A5DE54-1631-1ACA-7E3C-3692226562DC}"/>
              </a:ext>
            </a:extLst>
          </p:cNvPr>
          <p:cNvSpPr txBox="1">
            <a:spLocks/>
          </p:cNvSpPr>
          <p:nvPr/>
        </p:nvSpPr>
        <p:spPr>
          <a:xfrm>
            <a:off x="3731561" y="1905129"/>
            <a:ext cx="7931033" cy="3323014"/>
          </a:xfrm>
          <a:prstGeom prst="rect">
            <a:avLst/>
          </a:prstGeom>
        </p:spPr>
        <p:txBody>
          <a:bodyPr/>
          <a:lstStyle>
            <a:lvl1pPr marL="457189" indent="-457189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300000"/>
              </a:lnSpc>
              <a:buNone/>
            </a:pPr>
            <a:r>
              <a:rPr lang="en-US" altLang="zh-CN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、使用多态有什么好处？存在什么问题？</a:t>
            </a:r>
            <a:endParaRPr lang="en-US" altLang="zh-CN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3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解耦合；使用父类类型的变量作为方法的形参时，可以接收一切子类对象。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pPr lvl="1">
              <a:lnSpc>
                <a:spcPct val="3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多态下不能直接调用子类的独有方法。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268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45197" y="1483155"/>
            <a:ext cx="2360878" cy="3975402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继承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多态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综合小案例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AD6ECE07-8A86-9DBF-9E19-78EE7E01CD09}"/>
              </a:ext>
            </a:extLst>
          </p:cNvPr>
          <p:cNvSpPr/>
          <p:nvPr/>
        </p:nvSpPr>
        <p:spPr>
          <a:xfrm>
            <a:off x="6265703" y="2433350"/>
            <a:ext cx="1429361" cy="1579634"/>
          </a:xfrm>
          <a:prstGeom prst="leftBrace">
            <a:avLst>
              <a:gd name="adj1" fmla="val 21511"/>
              <a:gd name="adj2" fmla="val 50965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001837-33D5-F1D5-9838-E8D59A82DE72}"/>
              </a:ext>
            </a:extLst>
          </p:cNvPr>
          <p:cNvSpPr txBox="1"/>
          <p:nvPr/>
        </p:nvSpPr>
        <p:spPr>
          <a:xfrm>
            <a:off x="7102121" y="2459239"/>
            <a:ext cx="4655128" cy="141609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5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认识多态</a:t>
            </a:r>
            <a:endParaRPr lang="en-US" altLang="zh-CN" sz="15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5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多态的好处</a:t>
            </a:r>
            <a:endParaRPr lang="en-US" altLang="zh-CN" sz="15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5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多态下的类型转换</a:t>
            </a:r>
            <a:endParaRPr lang="en-US" altLang="zh-CN" sz="15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790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ED68E2-22DF-464A-8297-E8015FDFDB9D}"/>
              </a:ext>
            </a:extLst>
          </p:cNvPr>
          <p:cNvSpPr txBox="1"/>
          <p:nvPr/>
        </p:nvSpPr>
        <p:spPr>
          <a:xfrm>
            <a:off x="576196" y="899432"/>
            <a:ext cx="4216970" cy="89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自动类型转换：父类 变量名 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new 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子类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();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强制类型转换：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子类 变量名 </a:t>
            </a:r>
            <a:r>
              <a:rPr lang="en-US" altLang="zh-CN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(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子类</a:t>
            </a:r>
            <a:r>
              <a:rPr lang="en-US" altLang="zh-CN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 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父类变量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1339D17-1E07-40B8-B151-42810246BAAE}"/>
              </a:ext>
            </a:extLst>
          </p:cNvPr>
          <p:cNvSpPr txBox="1"/>
          <p:nvPr/>
        </p:nvSpPr>
        <p:spPr>
          <a:xfrm>
            <a:off x="645906" y="5544294"/>
            <a:ext cx="2129900" cy="307777"/>
          </a:xfrm>
          <a:prstGeom prst="rect">
            <a:avLst/>
          </a:prstGeom>
          <a:solidFill>
            <a:srgbClr val="F9FBF9"/>
          </a:solidFill>
          <a:ln w="9525" cap="flat" cmpd="sng" algn="ctr">
            <a:solidFill>
              <a:srgbClr val="F9FBF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400" noProof="1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p</a:t>
            </a:r>
            <a:r>
              <a:rPr lang="zh-CN" altLang="en-US" sz="1400" noProof="1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  </a:t>
            </a:r>
            <a:r>
              <a:rPr lang="en-US" altLang="zh-CN" sz="1400" b="1" noProof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instanceof  </a:t>
            </a:r>
            <a:r>
              <a:rPr lang="zh-CN" altLang="en-US" sz="1400" noProof="1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 </a:t>
            </a:r>
            <a:r>
              <a:rPr lang="en-US" altLang="zh-CN" sz="1400" noProof="1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Student</a:t>
            </a:r>
            <a:endParaRPr lang="zh-CN" altLang="en-US" sz="1400" noProof="1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80E85B7-126B-EDEF-3C75-0FCAF0ED0AB5}"/>
              </a:ext>
            </a:extLst>
          </p:cNvPr>
          <p:cNvSpPr txBox="1"/>
          <p:nvPr/>
        </p:nvSpPr>
        <p:spPr>
          <a:xfrm>
            <a:off x="576196" y="4588005"/>
            <a:ext cx="29471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强转前，</a:t>
            </a:r>
            <a:r>
              <a:rPr lang="en-US" altLang="zh-CN" sz="16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Java</a:t>
            </a:r>
            <a:r>
              <a:rPr lang="zh-CN" altLang="en-US" sz="16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建议：</a:t>
            </a:r>
            <a:endParaRPr lang="en-US" altLang="zh-CN" sz="1600" b="1" noProof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F25C762-9388-6841-00E0-65DD8401651E}"/>
              </a:ext>
            </a:extLst>
          </p:cNvPr>
          <p:cNvSpPr txBox="1"/>
          <p:nvPr/>
        </p:nvSpPr>
        <p:spPr>
          <a:xfrm>
            <a:off x="576196" y="4851296"/>
            <a:ext cx="7645018" cy="46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noProof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使用</a:t>
            </a:r>
            <a:r>
              <a:rPr lang="en-US" altLang="zh-CN" sz="1400" noProof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instanceof</a:t>
            </a:r>
            <a:r>
              <a:rPr lang="zh-CN" altLang="en-US" sz="1400" noProof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关键字，判断当前对象的真实类型，再进行强转。</a:t>
            </a:r>
            <a:endParaRPr lang="en-US" altLang="zh-CN" sz="1400" noProof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DC61764-5618-43B2-CDBE-B478932BA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906" y="3455335"/>
            <a:ext cx="4986222" cy="778226"/>
          </a:xfrm>
          <a:prstGeom prst="rect">
            <a:avLst/>
          </a:prstGeom>
          <a:solidFill>
            <a:srgbClr val="F9FBF9"/>
          </a:solidFill>
          <a:ln w="9525" cap="flat" cmpd="sng" algn="ctr">
            <a:solidFill>
              <a:srgbClr val="F9FBF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People p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new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Teacher();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Student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s = (Student) p;  </a:t>
            </a:r>
            <a:r>
              <a:rPr lang="zh-CN" altLang="zh-CN" sz="120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  <a:t>//</a:t>
            </a:r>
            <a:r>
              <a:rPr lang="en-US" altLang="zh-CN" sz="120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en-US" altLang="zh-CN" sz="1200" i="1" dirty="0" err="1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  <a:t>java.lang.ClassCastException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14A797F-22CF-C72B-872A-C82DA77F1126}"/>
              </a:ext>
            </a:extLst>
          </p:cNvPr>
          <p:cNvSpPr txBox="1"/>
          <p:nvPr/>
        </p:nvSpPr>
        <p:spPr>
          <a:xfrm>
            <a:off x="576196" y="1872464"/>
            <a:ext cx="9412425" cy="140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defRPr/>
            </a:pP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强制类型转换的一个注意事项</a:t>
            </a:r>
            <a:endParaRPr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存在继承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/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实现关系就可以在编译阶段进行强制类型转换，编译阶段不会报错。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运行时，如果发现对象的真实类型与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强转后的</a:t>
            </a:r>
            <a:r>
              <a:rPr lang="zh-CN" altLang="zh-CN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类型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不同，就会报类型转换异常（</a:t>
            </a:r>
            <a:r>
              <a:rPr lang="en-US" altLang="zh-CN" sz="1400" dirty="0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ClassCastException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）的错误出来。</a:t>
            </a:r>
            <a:endParaRPr lang="zh-CN" altLang="zh-CN" sz="14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AEF5A55-16DB-5C43-A54B-BDBF19F84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6774" y="1045936"/>
            <a:ext cx="2774939" cy="276999"/>
          </a:xfrm>
          <a:prstGeom prst="rect">
            <a:avLst/>
          </a:prstGeom>
          <a:solidFill>
            <a:srgbClr val="F9FBF9"/>
          </a:solidFill>
          <a:ln w="9525" cap="flat" cmpd="sng" algn="ctr">
            <a:solidFill>
              <a:srgbClr val="F9FBF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例如：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People p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new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Teacher();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A22D12A-134E-30F4-9CD1-DDB14AB02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139" y="1446640"/>
            <a:ext cx="2519899" cy="276999"/>
          </a:xfrm>
          <a:prstGeom prst="rect">
            <a:avLst/>
          </a:prstGeom>
          <a:solidFill>
            <a:srgbClr val="F9FBF9"/>
          </a:solidFill>
          <a:ln w="9525" cap="flat" cmpd="sng" algn="ctr">
            <a:solidFill>
              <a:srgbClr val="F9FBF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例如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Teacher</a:t>
            </a:r>
            <a:r>
              <a:rPr kumimoji="0" lang="en-US" altLang="zh-CN" sz="12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eacher)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2CD6A486-216C-4033-E26F-070D4D235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多态下的类型转换问题</a:t>
            </a:r>
          </a:p>
        </p:txBody>
      </p:sp>
    </p:spTree>
    <p:extLst>
      <p:ext uri="{BB962C8B-B14F-4D97-AF65-F5344CB8AC3E}">
        <p14:creationId xmlns:p14="http://schemas.microsoft.com/office/powerpoint/2010/main" val="27668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  <p:bldP spid="5" grpId="0"/>
      <p:bldP spid="6" grpId="0" animBg="1"/>
      <p:bldP spid="4" grpId="0"/>
      <p:bldP spid="2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4">
            <a:extLst>
              <a:ext uri="{FF2B5EF4-FFF2-40B4-BE49-F238E27FC236}">
                <a16:creationId xmlns:a16="http://schemas.microsoft.com/office/drawing/2014/main" id="{34A5DE54-1631-1ACA-7E3C-3692226562DC}"/>
              </a:ext>
            </a:extLst>
          </p:cNvPr>
          <p:cNvSpPr txBox="1">
            <a:spLocks/>
          </p:cNvSpPr>
          <p:nvPr/>
        </p:nvSpPr>
        <p:spPr>
          <a:xfrm>
            <a:off x="3536087" y="820757"/>
            <a:ext cx="8655913" cy="4127137"/>
          </a:xfrm>
          <a:prstGeom prst="rect">
            <a:avLst/>
          </a:prstGeom>
        </p:spPr>
        <p:txBody>
          <a:bodyPr/>
          <a:lstStyle>
            <a:lvl1pPr marL="457189" indent="-457189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50000"/>
              </a:lnSpc>
              <a:buNone/>
            </a:pP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、类型转换有几种形式？能解决什么问题？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自动类型转换、强制类型转换。</a:t>
            </a:r>
            <a:endParaRPr lang="en-US" altLang="zh-CN" sz="14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可以把对象转换成其真正的类型，从而解决了多态下不能调用子类独有方法的问题。</a:t>
            </a:r>
            <a:endParaRPr lang="en-US" altLang="zh-CN" sz="14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lnSpc>
                <a:spcPct val="250000"/>
              </a:lnSpc>
              <a:buNone/>
            </a:pP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、强制类型转换需要注意什么？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存在继承</a:t>
            </a:r>
            <a:r>
              <a:rPr lang="en-US" altLang="zh-CN" sz="14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r>
              <a:rPr lang="zh-CN" altLang="en-US" sz="14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实现时，就可以进行强制类型转换，编译阶段不会报错。</a:t>
            </a:r>
            <a:endParaRPr lang="en-US" altLang="zh-CN" sz="14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但是，运行时，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如果发现对象的真实类型与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强转后的</a:t>
            </a:r>
            <a:r>
              <a:rPr lang="zh-CN" altLang="zh-CN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类型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不同会报错</a:t>
            </a:r>
            <a:r>
              <a:rPr lang="zh-CN" altLang="en-US" sz="14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en-US" altLang="zh-CN" sz="1400" dirty="0" err="1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ClassCastException</a:t>
            </a:r>
            <a:r>
              <a:rPr lang="zh-CN" altLang="en-US" sz="14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）。</a:t>
            </a:r>
            <a:endParaRPr lang="en-US" altLang="zh-CN" sz="14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lnSpc>
                <a:spcPct val="250000"/>
              </a:lnSpc>
              <a:buNone/>
            </a:pP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、强制类型转换前？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建议我们做什么事情？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400" noProof="1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使用</a:t>
            </a:r>
            <a:r>
              <a:rPr lang="en-US" altLang="zh-CN" sz="1400" noProof="1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instanceof</a:t>
            </a:r>
            <a:r>
              <a:rPr lang="zh-CN" altLang="en-US" sz="1400" noProof="1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判断当前对象的真实类型：</a:t>
            </a:r>
            <a:r>
              <a:rPr lang="zh-CN" altLang="en-US" sz="1400" noProof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对象 </a:t>
            </a:r>
            <a:r>
              <a:rPr lang="en-US" altLang="zh-CN" sz="1400" noProof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instanceof </a:t>
            </a:r>
            <a:r>
              <a:rPr lang="zh-CN" altLang="en-US" sz="1400" noProof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类型 </a:t>
            </a:r>
            <a:r>
              <a:rPr lang="zh-CN" altLang="en-US" sz="1400" noProof="1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。</a:t>
            </a:r>
            <a:endParaRPr lang="en-US" altLang="zh-CN" sz="1400" noProof="1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113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89158" y="1441299"/>
            <a:ext cx="2360878" cy="3975402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继承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多态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综合小案例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380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393DCD7-8450-DDBE-2974-0D97F0C95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加油站支付小模块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D259763-4DF5-434E-BA87-E3E3540D21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53098" y="791085"/>
            <a:ext cx="8758148" cy="2327868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某加油站为了吸引更多的车主，推出了如下活动，车主可以办理金卡和银卡。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卡片信息包括：车牌号码、车主姓名、电话号码、卡片余额。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金卡办理时入存金额必须</a:t>
            </a:r>
            <a:r>
              <a:rPr lang="en-US" altLang="zh-CN" dirty="0"/>
              <a:t>&gt;=5000</a:t>
            </a:r>
            <a:r>
              <a:rPr lang="zh-CN" altLang="en-US" dirty="0"/>
              <a:t>元，银卡办理时预存金额必须</a:t>
            </a:r>
            <a:r>
              <a:rPr lang="en-US" altLang="zh-CN" dirty="0"/>
              <a:t>&gt;=2000</a:t>
            </a:r>
            <a:r>
              <a:rPr lang="zh-CN" altLang="en-US" dirty="0"/>
              <a:t>元，金卡支付时享受</a:t>
            </a:r>
            <a:r>
              <a:rPr lang="en-US" altLang="zh-CN" dirty="0"/>
              <a:t>8</a:t>
            </a:r>
            <a:r>
              <a:rPr lang="zh-CN" altLang="en-US" dirty="0"/>
              <a:t>折优惠，银卡支付时享受</a:t>
            </a:r>
            <a:r>
              <a:rPr lang="en-US" altLang="zh-CN" dirty="0"/>
              <a:t>9</a:t>
            </a:r>
            <a:r>
              <a:rPr lang="zh-CN" altLang="en-US" dirty="0"/>
              <a:t>折优惠，金卡消费满</a:t>
            </a:r>
            <a:r>
              <a:rPr lang="en-US" altLang="zh-CN" dirty="0"/>
              <a:t>200</a:t>
            </a:r>
            <a:r>
              <a:rPr lang="zh-CN" altLang="en-US" dirty="0"/>
              <a:t>元可以提供打印免费洗车票的服务。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b="1" dirty="0"/>
              <a:t>需求：请使用面向对象编程，完成该加油站支付机的存款和消费程序。</a:t>
            </a:r>
            <a:endParaRPr lang="en-US" altLang="zh-CN" b="1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>
              <a:lnSpc>
                <a:spcPct val="200000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081090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图片 1">
            <a:extLst>
              <a:ext uri="{FF2B5EF4-FFF2-40B4-BE49-F238E27FC236}">
                <a16:creationId xmlns:a16="http://schemas.microsoft.com/office/drawing/2014/main" id="{DA2F3ADD-BD86-45B1-8996-C05C82318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0987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A2590C9B-4C50-5AFA-A7D9-E06A8AB7F837}"/>
              </a:ext>
            </a:extLst>
          </p:cNvPr>
          <p:cNvGrpSpPr/>
          <p:nvPr/>
        </p:nvGrpSpPr>
        <p:grpSpPr>
          <a:xfrm>
            <a:off x="769489" y="1983642"/>
            <a:ext cx="3063239" cy="2166186"/>
            <a:chOff x="1264428" y="1152525"/>
            <a:chExt cx="6847285" cy="2795588"/>
          </a:xfrm>
        </p:grpSpPr>
        <p:sp>
          <p:nvSpPr>
            <p:cNvPr id="22" name="圆角矩形 7">
              <a:extLst>
                <a:ext uri="{FF2B5EF4-FFF2-40B4-BE49-F238E27FC236}">
                  <a16:creationId xmlns:a16="http://schemas.microsoft.com/office/drawing/2014/main" id="{A89C815F-CC3C-9EE9-54F3-7823AD09C963}"/>
                </a:ext>
              </a:extLst>
            </p:cNvPr>
            <p:cNvSpPr/>
            <p:nvPr/>
          </p:nvSpPr>
          <p:spPr bwMode="auto">
            <a:xfrm>
              <a:off x="1264428" y="1152525"/>
              <a:ext cx="6847285" cy="2795588"/>
            </a:xfrm>
            <a:prstGeom prst="roundRect">
              <a:avLst>
                <a:gd name="adj" fmla="val 996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1435" tIns="25718" rIns="51435" bIns="25718" anchor="ctr"/>
            <a:lstStyle/>
            <a:p>
              <a:pPr algn="ctr">
                <a:defRPr/>
              </a:pPr>
              <a:endParaRPr lang="en-US" sz="1013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23" name="圆角矩形 8">
              <a:extLst>
                <a:ext uri="{FF2B5EF4-FFF2-40B4-BE49-F238E27FC236}">
                  <a16:creationId xmlns:a16="http://schemas.microsoft.com/office/drawing/2014/main" id="{1FB9BF2F-2B93-96A6-7495-1051B9557033}"/>
                </a:ext>
              </a:extLst>
            </p:cNvPr>
            <p:cNvSpPr/>
            <p:nvPr/>
          </p:nvSpPr>
          <p:spPr bwMode="auto">
            <a:xfrm>
              <a:off x="1412166" y="1236171"/>
              <a:ext cx="6589205" cy="2612685"/>
            </a:xfrm>
            <a:prstGeom prst="roundRect">
              <a:avLst>
                <a:gd name="adj" fmla="val 11474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1435" tIns="25718" rIns="51435" bIns="25718" anchor="ctr"/>
            <a:lstStyle/>
            <a:p>
              <a:pPr>
                <a:lnSpc>
                  <a:spcPct val="20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黑马的员工管理系统中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>
                <a:lnSpc>
                  <a:spcPct val="20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需要处理讲师、咨询师的数据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>
                <a:lnSpc>
                  <a:spcPct val="200000"/>
                </a:lnSpc>
              </a:pPr>
              <a:r>
                <a:rPr lang="zh-CN" altLang="en-US" sz="1200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讲师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的数据有：姓名、具备的技能；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>
                <a:lnSpc>
                  <a:spcPct val="200000"/>
                </a:lnSpc>
              </a:pPr>
              <a:r>
                <a:rPr lang="zh-CN" altLang="en-US" sz="1200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咨询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的数据有：姓名、解答问题的总人数。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4" name="矩形 1">
            <a:extLst>
              <a:ext uri="{FF2B5EF4-FFF2-40B4-BE49-F238E27FC236}">
                <a16:creationId xmlns:a16="http://schemas.microsoft.com/office/drawing/2014/main" id="{4416D87A-8D88-D618-9CBE-40DA0AFE8498}"/>
              </a:ext>
            </a:extLst>
          </p:cNvPr>
          <p:cNvSpPr/>
          <p:nvPr/>
        </p:nvSpPr>
        <p:spPr>
          <a:xfrm>
            <a:off x="769489" y="1941827"/>
            <a:ext cx="1174112" cy="117498"/>
          </a:xfrm>
          <a:custGeom>
            <a:avLst/>
            <a:gdLst>
              <a:gd name="connsiteX0" fmla="*/ 0 w 1565482"/>
              <a:gd name="connsiteY0" fmla="*/ 0 h 247650"/>
              <a:gd name="connsiteX1" fmla="*/ 1565482 w 1565482"/>
              <a:gd name="connsiteY1" fmla="*/ 0 h 247650"/>
              <a:gd name="connsiteX2" fmla="*/ 1565482 w 1565482"/>
              <a:gd name="connsiteY2" fmla="*/ 247650 h 247650"/>
              <a:gd name="connsiteX3" fmla="*/ 0 w 1565482"/>
              <a:gd name="connsiteY3" fmla="*/ 247650 h 247650"/>
              <a:gd name="connsiteX4" fmla="*/ 0 w 1565482"/>
              <a:gd name="connsiteY4" fmla="*/ 0 h 247650"/>
              <a:gd name="connsiteX0" fmla="*/ 0 w 1565482"/>
              <a:gd name="connsiteY0" fmla="*/ 0 h 247650"/>
              <a:gd name="connsiteX1" fmla="*/ 1298782 w 1565482"/>
              <a:gd name="connsiteY1" fmla="*/ 0 h 247650"/>
              <a:gd name="connsiteX2" fmla="*/ 1565482 w 1565482"/>
              <a:gd name="connsiteY2" fmla="*/ 247650 h 247650"/>
              <a:gd name="connsiteX3" fmla="*/ 0 w 1565482"/>
              <a:gd name="connsiteY3" fmla="*/ 247650 h 247650"/>
              <a:gd name="connsiteX4" fmla="*/ 0 w 1565482"/>
              <a:gd name="connsiteY4" fmla="*/ 0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5482" h="247650">
                <a:moveTo>
                  <a:pt x="0" y="0"/>
                </a:moveTo>
                <a:lnTo>
                  <a:pt x="1298782" y="0"/>
                </a:lnTo>
                <a:lnTo>
                  <a:pt x="1565482" y="247650"/>
                </a:lnTo>
                <a:lnTo>
                  <a:pt x="0" y="247650"/>
                </a:lnTo>
                <a:lnTo>
                  <a:pt x="0" y="0"/>
                </a:lnTo>
                <a:close/>
              </a:path>
            </a:pathLst>
          </a:custGeom>
          <a:solidFill>
            <a:srgbClr val="418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5" name="矩形 2">
            <a:extLst>
              <a:ext uri="{FF2B5EF4-FFF2-40B4-BE49-F238E27FC236}">
                <a16:creationId xmlns:a16="http://schemas.microsoft.com/office/drawing/2014/main" id="{62EFF22F-E723-6ACA-978C-814A9151F4C1}"/>
              </a:ext>
            </a:extLst>
          </p:cNvPr>
          <p:cNvSpPr/>
          <p:nvPr/>
        </p:nvSpPr>
        <p:spPr>
          <a:xfrm>
            <a:off x="712048" y="1948971"/>
            <a:ext cx="1028069" cy="366750"/>
          </a:xfrm>
          <a:custGeom>
            <a:avLst/>
            <a:gdLst>
              <a:gd name="connsiteX0" fmla="*/ 0 w 1323133"/>
              <a:gd name="connsiteY0" fmla="*/ 0 h 1198669"/>
              <a:gd name="connsiteX1" fmla="*/ 1323133 w 1323133"/>
              <a:gd name="connsiteY1" fmla="*/ 0 h 1198669"/>
              <a:gd name="connsiteX2" fmla="*/ 1323133 w 1323133"/>
              <a:gd name="connsiteY2" fmla="*/ 1198669 h 1198669"/>
              <a:gd name="connsiteX3" fmla="*/ 0 w 1323133"/>
              <a:gd name="connsiteY3" fmla="*/ 1198669 h 1198669"/>
              <a:gd name="connsiteX4" fmla="*/ 0 w 1323133"/>
              <a:gd name="connsiteY4" fmla="*/ 0 h 1198669"/>
              <a:gd name="connsiteX0" fmla="*/ 0 w 1323133"/>
              <a:gd name="connsiteY0" fmla="*/ 0 h 1198669"/>
              <a:gd name="connsiteX1" fmla="*/ 1323133 w 1323133"/>
              <a:gd name="connsiteY1" fmla="*/ 0 h 1198669"/>
              <a:gd name="connsiteX2" fmla="*/ 1085008 w 1323133"/>
              <a:gd name="connsiteY2" fmla="*/ 817669 h 1198669"/>
              <a:gd name="connsiteX3" fmla="*/ 0 w 1323133"/>
              <a:gd name="connsiteY3" fmla="*/ 1198669 h 1198669"/>
              <a:gd name="connsiteX4" fmla="*/ 0 w 1323133"/>
              <a:gd name="connsiteY4" fmla="*/ 0 h 1198669"/>
              <a:gd name="connsiteX0" fmla="*/ 47625 w 1370758"/>
              <a:gd name="connsiteY0" fmla="*/ 0 h 827194"/>
              <a:gd name="connsiteX1" fmla="*/ 1370758 w 1370758"/>
              <a:gd name="connsiteY1" fmla="*/ 0 h 827194"/>
              <a:gd name="connsiteX2" fmla="*/ 1132633 w 1370758"/>
              <a:gd name="connsiteY2" fmla="*/ 817669 h 827194"/>
              <a:gd name="connsiteX3" fmla="*/ 0 w 1370758"/>
              <a:gd name="connsiteY3" fmla="*/ 827194 h 827194"/>
              <a:gd name="connsiteX4" fmla="*/ 47625 w 1370758"/>
              <a:gd name="connsiteY4" fmla="*/ 0 h 827194"/>
              <a:gd name="connsiteX0" fmla="*/ 47625 w 1370758"/>
              <a:gd name="connsiteY0" fmla="*/ 0 h 836719"/>
              <a:gd name="connsiteX1" fmla="*/ 1370758 w 1370758"/>
              <a:gd name="connsiteY1" fmla="*/ 0 h 836719"/>
              <a:gd name="connsiteX2" fmla="*/ 875458 w 1370758"/>
              <a:gd name="connsiteY2" fmla="*/ 836719 h 836719"/>
              <a:gd name="connsiteX3" fmla="*/ 0 w 1370758"/>
              <a:gd name="connsiteY3" fmla="*/ 827194 h 836719"/>
              <a:gd name="connsiteX4" fmla="*/ 47625 w 1370758"/>
              <a:gd name="connsiteY4" fmla="*/ 0 h 836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0758" h="836719">
                <a:moveTo>
                  <a:pt x="47625" y="0"/>
                </a:moveTo>
                <a:lnTo>
                  <a:pt x="1370758" y="0"/>
                </a:lnTo>
                <a:lnTo>
                  <a:pt x="875458" y="836719"/>
                </a:lnTo>
                <a:lnTo>
                  <a:pt x="0" y="827194"/>
                </a:lnTo>
                <a:lnTo>
                  <a:pt x="47625" y="0"/>
                </a:lnTo>
                <a:close/>
              </a:path>
            </a:pathLst>
          </a:custGeom>
          <a:solidFill>
            <a:srgbClr val="4188C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A740F70-E39D-4F13-BD4D-540500FDA9F9}"/>
              </a:ext>
            </a:extLst>
          </p:cNvPr>
          <p:cNvSpPr txBox="1"/>
          <p:nvPr/>
        </p:nvSpPr>
        <p:spPr>
          <a:xfrm>
            <a:off x="769489" y="1959942"/>
            <a:ext cx="595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需求</a:t>
            </a:r>
          </a:p>
        </p:txBody>
      </p:sp>
      <p:sp>
        <p:nvSpPr>
          <p:cNvPr id="30" name="!!文本框 26">
            <a:extLst>
              <a:ext uri="{FF2B5EF4-FFF2-40B4-BE49-F238E27FC236}">
                <a16:creationId xmlns:a16="http://schemas.microsoft.com/office/drawing/2014/main" id="{3672095A-C897-F155-559E-AEA4C3E8EBAA}"/>
              </a:ext>
            </a:extLst>
          </p:cNvPr>
          <p:cNvSpPr txBox="1"/>
          <p:nvPr/>
        </p:nvSpPr>
        <p:spPr>
          <a:xfrm>
            <a:off x="8913178" y="3475519"/>
            <a:ext cx="2956437" cy="2147576"/>
          </a:xfrm>
          <a:prstGeom prst="rect">
            <a:avLst/>
          </a:prstGeom>
          <a:solidFill>
            <a:srgbClr val="F9FBF9"/>
          </a:solidFill>
          <a:ln w="9525" cap="flat" cmpd="sng" algn="ctr">
            <a:solidFill>
              <a:srgbClr val="F9FBF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Consultant </a:t>
            </a:r>
            <a:r>
              <a:rPr lang="en-US" altLang="zh-CN" sz="9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extends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Peopl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private int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number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 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// </a:t>
            </a:r>
            <a:r>
              <a:rPr lang="zh-CN" altLang="en-US" sz="9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解答问题的总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人数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int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getNumber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() 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return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number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void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setNumber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number) 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this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number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number;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" name="!!文本框 10">
            <a:extLst>
              <a:ext uri="{FF2B5EF4-FFF2-40B4-BE49-F238E27FC236}">
                <a16:creationId xmlns:a16="http://schemas.microsoft.com/office/drawing/2014/main" id="{52DC77F3-E441-B6AA-AD18-BBC1ACEEF4E3}"/>
              </a:ext>
            </a:extLst>
          </p:cNvPr>
          <p:cNvSpPr txBox="1"/>
          <p:nvPr/>
        </p:nvSpPr>
        <p:spPr>
          <a:xfrm>
            <a:off x="4282288" y="3490681"/>
            <a:ext cx="2725181" cy="2147576"/>
          </a:xfrm>
          <a:prstGeom prst="rect">
            <a:avLst/>
          </a:prstGeom>
          <a:solidFill>
            <a:srgbClr val="F9FBF9"/>
          </a:solidFill>
          <a:ln w="9525" cap="flat" cmpd="sng" algn="ctr">
            <a:solidFill>
              <a:srgbClr val="F9FBF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Teacher </a:t>
            </a:r>
            <a:r>
              <a:rPr lang="en-US" altLang="zh-CN" sz="9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extends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People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endParaRPr lang="en-US" altLang="zh-CN" sz="9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private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skill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 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//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技能</a:t>
            </a:r>
            <a:endParaRPr lang="en-US" altLang="zh-CN" sz="900" i="1" dirty="0">
              <a:solidFill>
                <a:srgbClr val="8C8C8C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getSkill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() 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return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skill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void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setSkill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skill) 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this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skill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skill;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" name="!!重复">
            <a:extLst>
              <a:ext uri="{FF2B5EF4-FFF2-40B4-BE49-F238E27FC236}">
                <a16:creationId xmlns:a16="http://schemas.microsoft.com/office/drawing/2014/main" id="{9A618AE3-5FE5-7BA4-61F0-912F730B8525}"/>
              </a:ext>
            </a:extLst>
          </p:cNvPr>
          <p:cNvSpPr txBox="1"/>
          <p:nvPr/>
        </p:nvSpPr>
        <p:spPr>
          <a:xfrm>
            <a:off x="6720781" y="913111"/>
            <a:ext cx="2627378" cy="2147576"/>
          </a:xfrm>
          <a:prstGeom prst="rect">
            <a:avLst/>
          </a:prstGeom>
          <a:solidFill>
            <a:srgbClr val="F9FBF9"/>
          </a:solidFill>
          <a:ln w="9525" cap="flat" cmpd="sng" algn="ctr">
            <a:solidFill>
              <a:srgbClr val="F9FBF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People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private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name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endParaRPr lang="en-US" altLang="zh-CN" sz="9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getName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() 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return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name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void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setName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name) 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this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name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name;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endParaRPr kumimoji="0" lang="en-US" altLang="zh-CN" sz="9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17EBD0E-EB7F-5D94-6210-052C0F889131}"/>
              </a:ext>
            </a:extLst>
          </p:cNvPr>
          <p:cNvSpPr txBox="1"/>
          <p:nvPr/>
        </p:nvSpPr>
        <p:spPr>
          <a:xfrm>
            <a:off x="5641587" y="2209904"/>
            <a:ext cx="62963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100" b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>
                <a:solidFill>
                  <a:schemeClr val="accent1"/>
                </a:solidFill>
              </a:rPr>
              <a:t>爸爸！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70981A2-20A7-8B92-AF94-21F9E979E071}"/>
              </a:ext>
            </a:extLst>
          </p:cNvPr>
          <p:cNvSpPr txBox="1"/>
          <p:nvPr/>
        </p:nvSpPr>
        <p:spPr>
          <a:xfrm>
            <a:off x="10181858" y="2286724"/>
            <a:ext cx="62963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100" b="1" dirty="0">
                <a:solidFill>
                  <a:schemeClr val="accent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爸爸！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865F019D-88EC-80EC-1AEB-47A279C9A844}"/>
              </a:ext>
            </a:extLst>
          </p:cNvPr>
          <p:cNvCxnSpPr>
            <a:cxnSpLocks/>
          </p:cNvCxnSpPr>
          <p:nvPr/>
        </p:nvCxnSpPr>
        <p:spPr>
          <a:xfrm flipV="1">
            <a:off x="5855677" y="1109777"/>
            <a:ext cx="865104" cy="2461864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9AF90062-25CB-FA39-0D04-B604BEB36A17}"/>
              </a:ext>
            </a:extLst>
          </p:cNvPr>
          <p:cNvCxnSpPr>
            <a:cxnSpLocks/>
          </p:cNvCxnSpPr>
          <p:nvPr/>
        </p:nvCxnSpPr>
        <p:spPr>
          <a:xfrm flipH="1" flipV="1">
            <a:off x="9348159" y="1109777"/>
            <a:ext cx="1353024" cy="2461864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0ACA7AD0-5453-3BEA-FE2E-5C58E0452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为什么要有继承？继承是什么？</a:t>
            </a:r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DBC6F27B-6597-4EDB-BBF6-BAA6210AD761}"/>
              </a:ext>
            </a:extLst>
          </p:cNvPr>
          <p:cNvSpPr txBox="1">
            <a:spLocks/>
          </p:cNvSpPr>
          <p:nvPr/>
        </p:nvSpPr>
        <p:spPr>
          <a:xfrm>
            <a:off x="576196" y="913111"/>
            <a:ext cx="5469198" cy="40011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b="0" dirty="0">
                <a:solidFill>
                  <a:schemeClr val="tx1"/>
                </a:solidFill>
              </a:rPr>
              <a:t>提高代码的重用性，减少一些重复代码的书写</a:t>
            </a:r>
            <a:endParaRPr lang="zh-CN" altLang="en-US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028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3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AF05DBC-0507-457C-A6C2-31B520FBCAF3}"/>
              </a:ext>
            </a:extLst>
          </p:cNvPr>
          <p:cNvSpPr txBox="1"/>
          <p:nvPr/>
        </p:nvSpPr>
        <p:spPr>
          <a:xfrm>
            <a:off x="603034" y="828436"/>
            <a:ext cx="9378314" cy="1842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中提供了一个关键字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extends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，用这个关键字，可以让一个类和另一个类建立起父子关系。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defRPr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65995382-BC29-48E4-A947-1DF36BDA0069}"/>
              </a:ext>
            </a:extLst>
          </p:cNvPr>
          <p:cNvSpPr txBox="1"/>
          <p:nvPr/>
        </p:nvSpPr>
        <p:spPr>
          <a:xfrm>
            <a:off x="722127" y="1786207"/>
            <a:ext cx="2358997" cy="830997"/>
          </a:xfrm>
          <a:prstGeom prst="rect">
            <a:avLst/>
          </a:prstGeom>
          <a:solidFill>
            <a:srgbClr val="F9FBF9"/>
          </a:solidFill>
          <a:ln w="9525" cap="flat" cmpd="sng" algn="ctr">
            <a:solidFill>
              <a:srgbClr val="F9FBF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class 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B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extends 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A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{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endParaRPr lang="en-US" altLang="zh-CN" sz="12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  <a:p>
            <a:pPr>
              <a:defRPr/>
            </a:pPr>
            <a:endParaRPr lang="en-US" altLang="zh-CN" sz="12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  <a:p>
            <a:pPr>
              <a:defRPr/>
            </a:pP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zh-CN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4D649C8-7C60-5044-1181-D25CCFC67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679" y="2371138"/>
            <a:ext cx="6340888" cy="29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4D17E76-B703-E5D1-6C38-0C6B7082D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136" y="1939538"/>
            <a:ext cx="6340868" cy="29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7">
            <a:extLst>
              <a:ext uri="{FF2B5EF4-FFF2-40B4-BE49-F238E27FC236}">
                <a16:creationId xmlns:a16="http://schemas.microsoft.com/office/drawing/2014/main" id="{1264091C-0BFE-90CD-1DD6-435000A987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08401" y="238436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9">
            <a:extLst>
              <a:ext uri="{FF2B5EF4-FFF2-40B4-BE49-F238E27FC236}">
                <a16:creationId xmlns:a16="http://schemas.microsoft.com/office/drawing/2014/main" id="{A789714F-D746-3433-088A-D214A6DC89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60801" y="253676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81244E1-3D14-F3C3-EE37-1B48AC676FB1}"/>
              </a:ext>
            </a:extLst>
          </p:cNvPr>
          <p:cNvSpPr txBox="1"/>
          <p:nvPr/>
        </p:nvSpPr>
        <p:spPr>
          <a:xfrm>
            <a:off x="587698" y="3629084"/>
            <a:ext cx="61239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子类能继承父类的非私有成员（成员变量、成员方法）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17A68BE-F561-FB7A-DC0A-E777ADC6E3C1}"/>
              </a:ext>
            </a:extLst>
          </p:cNvPr>
          <p:cNvSpPr txBox="1"/>
          <p:nvPr/>
        </p:nvSpPr>
        <p:spPr>
          <a:xfrm>
            <a:off x="576196" y="4785615"/>
            <a:ext cx="47076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子类的对象是由子类、父类共同完成的。</a:t>
            </a:r>
            <a:endParaRPr lang="zh-CN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8C97AAB-3414-8C2A-A4C1-38EBB1AA1CC3}"/>
              </a:ext>
            </a:extLst>
          </p:cNvPr>
          <p:cNvSpPr txBox="1"/>
          <p:nvPr/>
        </p:nvSpPr>
        <p:spPr>
          <a:xfrm>
            <a:off x="584585" y="3059668"/>
            <a:ext cx="2059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子类能继承啥？</a:t>
            </a: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E6128D9-22D2-DB23-DE55-06A2763251BC}"/>
              </a:ext>
            </a:extLst>
          </p:cNvPr>
          <p:cNvSpPr txBox="1"/>
          <p:nvPr/>
        </p:nvSpPr>
        <p:spPr>
          <a:xfrm>
            <a:off x="584585" y="4238112"/>
            <a:ext cx="2403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继承后对象的创建</a:t>
            </a: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1F6FAB5C-4CC4-FD8B-2AD9-33B2F5760262}"/>
              </a:ext>
            </a:extLst>
          </p:cNvPr>
          <p:cNvCxnSpPr>
            <a:cxnSpLocks/>
          </p:cNvCxnSpPr>
          <p:nvPr/>
        </p:nvCxnSpPr>
        <p:spPr>
          <a:xfrm>
            <a:off x="1919764" y="2008418"/>
            <a:ext cx="1781630" cy="528343"/>
          </a:xfrm>
          <a:prstGeom prst="bentConnector3">
            <a:avLst>
              <a:gd name="adj1" fmla="val 35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连接符: 肘形 31">
            <a:extLst>
              <a:ext uri="{FF2B5EF4-FFF2-40B4-BE49-F238E27FC236}">
                <a16:creationId xmlns:a16="http://schemas.microsoft.com/office/drawing/2014/main" id="{4455A882-5D9B-70E5-D63C-5E76DEA6E6DD}"/>
              </a:ext>
            </a:extLst>
          </p:cNvPr>
          <p:cNvCxnSpPr>
            <a:cxnSpLocks/>
          </p:cNvCxnSpPr>
          <p:nvPr/>
        </p:nvCxnSpPr>
        <p:spPr>
          <a:xfrm>
            <a:off x="2792440" y="2008090"/>
            <a:ext cx="1139696" cy="122619"/>
          </a:xfrm>
          <a:prstGeom prst="bentConnector3">
            <a:avLst>
              <a:gd name="adj1" fmla="val -53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D7514D39-6708-D792-9C3E-4F5D70F80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什么是继承？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7" grpId="0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51584" y="1657076"/>
            <a:ext cx="2360878" cy="3975402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继承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多态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综合小案例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AD6ECE07-8A86-9DBF-9E19-78EE7E01CD09}"/>
              </a:ext>
            </a:extLst>
          </p:cNvPr>
          <p:cNvSpPr/>
          <p:nvPr/>
        </p:nvSpPr>
        <p:spPr>
          <a:xfrm>
            <a:off x="6304761" y="1295154"/>
            <a:ext cx="1429361" cy="2491633"/>
          </a:xfrm>
          <a:prstGeom prst="leftBrace">
            <a:avLst>
              <a:gd name="adj1" fmla="val 21511"/>
              <a:gd name="adj2" fmla="val 50965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001837-33D5-F1D5-9838-E8D59A82DE72}"/>
              </a:ext>
            </a:extLst>
          </p:cNvPr>
          <p:cNvSpPr txBox="1"/>
          <p:nvPr/>
        </p:nvSpPr>
        <p:spPr>
          <a:xfrm>
            <a:off x="7151281" y="1376835"/>
            <a:ext cx="4655128" cy="21896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认识继承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权限修饰符</a:t>
            </a:r>
            <a:endParaRPr lang="en-US" altLang="zh-CN" sz="14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继承的特点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方法重写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子类构造器的特点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865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D8A7417-6C64-4020-9D2A-7219449B6595}"/>
              </a:ext>
            </a:extLst>
          </p:cNvPr>
          <p:cNvSpPr txBox="1"/>
          <p:nvPr/>
        </p:nvSpPr>
        <p:spPr>
          <a:xfrm>
            <a:off x="597204" y="886898"/>
            <a:ext cx="7557059" cy="519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200000"/>
              </a:lnSpc>
              <a:buFont typeface="Wingdings" panose="05000000000000000000" charset="0"/>
              <a:buChar char="l"/>
              <a:defRPr/>
            </a:pPr>
            <a:r>
              <a:rPr lang="zh-CN" altLang="en-US" sz="1600" noProof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就是是用来限制类中的成员（成员变量、成员方法、构造器）能够被访问的范围。</a:t>
            </a:r>
            <a:endParaRPr lang="en-US" altLang="zh-CN" sz="1600" noProof="1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94D0097-1137-48D2-6659-0F991AB5B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什么是权限修饰符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D9263CB-39E8-85B8-A93F-C1DD14C69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96" y="5499414"/>
            <a:ext cx="2138729" cy="40051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490A860-BA2C-567E-5DCD-178973DE6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093" y="5536666"/>
            <a:ext cx="2138726" cy="30067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1349287-32A9-AF80-0236-0CC4B44DB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3987" y="5493143"/>
            <a:ext cx="1178198" cy="344193"/>
          </a:xfrm>
          <a:prstGeom prst="rect">
            <a:avLst/>
          </a:prstGeom>
        </p:spPr>
      </p:pic>
      <p:sp>
        <p:nvSpPr>
          <p:cNvPr id="13" name="Freeform 68">
            <a:extLst>
              <a:ext uri="{FF2B5EF4-FFF2-40B4-BE49-F238E27FC236}">
                <a16:creationId xmlns:a16="http://schemas.microsoft.com/office/drawing/2014/main" id="{59AF4F59-1718-CE5B-F134-924C25AEB5DB}"/>
              </a:ext>
            </a:extLst>
          </p:cNvPr>
          <p:cNvSpPr/>
          <p:nvPr/>
        </p:nvSpPr>
        <p:spPr>
          <a:xfrm>
            <a:off x="1937268" y="1829475"/>
            <a:ext cx="2262456" cy="575737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08620" tIns="69990" rIns="69990" bIns="69992" numCol="1" spcCol="1270" anchor="ctr" anchorCtr="0">
            <a:noAutofit/>
          </a:bodyPr>
          <a:lstStyle/>
          <a:p>
            <a:pPr marL="0" lvl="1" defTabSz="1374775">
              <a:lnSpc>
                <a:spcPct val="120000"/>
              </a:lnSpc>
              <a:spcAft>
                <a:spcPct val="15000"/>
              </a:spcAft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只能本类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Rounded Rectangle 67">
            <a:extLst>
              <a:ext uri="{FF2B5EF4-FFF2-40B4-BE49-F238E27FC236}">
                <a16:creationId xmlns:a16="http://schemas.microsoft.com/office/drawing/2014/main" id="{C6066353-596B-A1BE-4D7F-0864524D65AC}"/>
              </a:ext>
            </a:extLst>
          </p:cNvPr>
          <p:cNvSpPr/>
          <p:nvPr/>
        </p:nvSpPr>
        <p:spPr>
          <a:xfrm>
            <a:off x="618212" y="1799979"/>
            <a:ext cx="1433579" cy="60745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1437005">
              <a:lnSpc>
                <a:spcPct val="120000"/>
              </a:lnSpc>
              <a:spcAft>
                <a:spcPct val="35000"/>
              </a:spcAft>
            </a:pPr>
            <a:r>
              <a:rPr lang="en-US" altLang="zh-CN" sz="1895" dirty="0">
                <a:ea typeface="inpin heiti" charset="-122"/>
                <a:cs typeface="+mn-ea"/>
                <a:sym typeface="Arial" panose="020B0604020202020204" pitchFamily="34" charset="0"/>
              </a:rPr>
              <a:t>private</a:t>
            </a:r>
            <a:endParaRPr lang="en-US" sz="1895" dirty="0">
              <a:ea typeface="inpin heiti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Freeform 68">
            <a:extLst>
              <a:ext uri="{FF2B5EF4-FFF2-40B4-BE49-F238E27FC236}">
                <a16:creationId xmlns:a16="http://schemas.microsoft.com/office/drawing/2014/main" id="{974B5F6D-7280-CD3F-6807-528506F5BD12}"/>
              </a:ext>
            </a:extLst>
          </p:cNvPr>
          <p:cNvSpPr/>
          <p:nvPr/>
        </p:nvSpPr>
        <p:spPr>
          <a:xfrm>
            <a:off x="1937267" y="2732052"/>
            <a:ext cx="3765659" cy="575737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08620" tIns="69990" rIns="69990" bIns="69992" numCol="1" spcCol="1270" anchor="ctr" anchorCtr="0">
            <a:noAutofit/>
          </a:bodyPr>
          <a:lstStyle/>
          <a:p>
            <a:pPr marL="0" lvl="1" defTabSz="1374775">
              <a:lnSpc>
                <a:spcPct val="120000"/>
              </a:lnSpc>
              <a:spcAft>
                <a:spcPct val="15000"/>
              </a:spcAft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本类、同一个包中的类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Rounded Rectangle 67">
            <a:extLst>
              <a:ext uri="{FF2B5EF4-FFF2-40B4-BE49-F238E27FC236}">
                <a16:creationId xmlns:a16="http://schemas.microsoft.com/office/drawing/2014/main" id="{6CAB5B81-44DA-3528-F075-CB4CE5ADEE7B}"/>
              </a:ext>
            </a:extLst>
          </p:cNvPr>
          <p:cNvSpPr/>
          <p:nvPr/>
        </p:nvSpPr>
        <p:spPr>
          <a:xfrm>
            <a:off x="618214" y="2702556"/>
            <a:ext cx="1433580" cy="60745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1437005">
              <a:lnSpc>
                <a:spcPct val="120000"/>
              </a:lnSpc>
              <a:spcAft>
                <a:spcPct val="35000"/>
              </a:spcAft>
            </a:pPr>
            <a:r>
              <a:rPr lang="zh-CN" altLang="en-US" sz="1895" dirty="0">
                <a:ea typeface="inpin heiti" charset="-122"/>
                <a:cs typeface="+mn-ea"/>
                <a:sym typeface="Arial" panose="020B0604020202020204" pitchFamily="34" charset="0"/>
              </a:rPr>
              <a:t>缺省</a:t>
            </a:r>
            <a:endParaRPr lang="en-US" sz="1895" dirty="0">
              <a:ea typeface="inpin heiti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Freeform 68">
            <a:extLst>
              <a:ext uri="{FF2B5EF4-FFF2-40B4-BE49-F238E27FC236}">
                <a16:creationId xmlns:a16="http://schemas.microsoft.com/office/drawing/2014/main" id="{8422384E-FB91-C539-0AA0-449D2F3AFF21}"/>
              </a:ext>
            </a:extLst>
          </p:cNvPr>
          <p:cNvSpPr/>
          <p:nvPr/>
        </p:nvSpPr>
        <p:spPr>
          <a:xfrm>
            <a:off x="1916259" y="3608159"/>
            <a:ext cx="4458015" cy="575737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08620" tIns="69990" rIns="69990" bIns="69992" numCol="1" spcCol="1270" anchor="ctr" anchorCtr="0">
            <a:noAutofit/>
          </a:bodyPr>
          <a:lstStyle/>
          <a:p>
            <a:pPr marL="0" lvl="1" defTabSz="1374775">
              <a:lnSpc>
                <a:spcPct val="120000"/>
              </a:lnSpc>
              <a:spcAft>
                <a:spcPct val="15000"/>
              </a:spcAft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本类，同一个包中的类、子孙类中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8" name="Rounded Rectangle 67">
            <a:extLst>
              <a:ext uri="{FF2B5EF4-FFF2-40B4-BE49-F238E27FC236}">
                <a16:creationId xmlns:a16="http://schemas.microsoft.com/office/drawing/2014/main" id="{2CB72162-A665-88C5-CD81-2193CEA3B98F}"/>
              </a:ext>
            </a:extLst>
          </p:cNvPr>
          <p:cNvSpPr/>
          <p:nvPr/>
        </p:nvSpPr>
        <p:spPr>
          <a:xfrm>
            <a:off x="597204" y="3578663"/>
            <a:ext cx="1454590" cy="60745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1437005">
              <a:lnSpc>
                <a:spcPct val="120000"/>
              </a:lnSpc>
              <a:spcAft>
                <a:spcPct val="35000"/>
              </a:spcAft>
            </a:pPr>
            <a:r>
              <a:rPr lang="en-US" altLang="zh-CN" sz="1895" dirty="0">
                <a:ea typeface="inpin heiti" charset="-122"/>
                <a:cs typeface="+mn-ea"/>
                <a:sym typeface="Arial" panose="020B0604020202020204" pitchFamily="34" charset="0"/>
              </a:rPr>
              <a:t>protected</a:t>
            </a:r>
            <a:endParaRPr lang="en-US" sz="1895" dirty="0">
              <a:ea typeface="inpin heiti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Freeform 68">
            <a:extLst>
              <a:ext uri="{FF2B5EF4-FFF2-40B4-BE49-F238E27FC236}">
                <a16:creationId xmlns:a16="http://schemas.microsoft.com/office/drawing/2014/main" id="{CA3EE173-ED3D-6F5A-B7C8-6B2FC2356650}"/>
              </a:ext>
            </a:extLst>
          </p:cNvPr>
          <p:cNvSpPr/>
          <p:nvPr/>
        </p:nvSpPr>
        <p:spPr>
          <a:xfrm>
            <a:off x="1916260" y="4510736"/>
            <a:ext cx="2262456" cy="575737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08620" tIns="69990" rIns="69990" bIns="69992" numCol="1" spcCol="1270" anchor="ctr" anchorCtr="0">
            <a:noAutofit/>
          </a:bodyPr>
          <a:lstStyle/>
          <a:p>
            <a:pPr marL="0" lvl="1" defTabSz="1374775">
              <a:lnSpc>
                <a:spcPct val="120000"/>
              </a:lnSpc>
              <a:spcAft>
                <a:spcPct val="15000"/>
              </a:spcAft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任意位置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Rounded Rectangle 67">
            <a:extLst>
              <a:ext uri="{FF2B5EF4-FFF2-40B4-BE49-F238E27FC236}">
                <a16:creationId xmlns:a16="http://schemas.microsoft.com/office/drawing/2014/main" id="{555C5227-66F8-A27E-FCB2-020643927F7E}"/>
              </a:ext>
            </a:extLst>
          </p:cNvPr>
          <p:cNvSpPr/>
          <p:nvPr/>
        </p:nvSpPr>
        <p:spPr>
          <a:xfrm>
            <a:off x="597205" y="4481240"/>
            <a:ext cx="1442782" cy="60745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1437005">
              <a:lnSpc>
                <a:spcPct val="120000"/>
              </a:lnSpc>
              <a:spcAft>
                <a:spcPct val="35000"/>
              </a:spcAft>
            </a:pPr>
            <a:r>
              <a:rPr lang="en-US" altLang="zh-CN" sz="1895" dirty="0">
                <a:ea typeface="inpin heiti" charset="-122"/>
                <a:cs typeface="+mn-ea"/>
                <a:sym typeface="Arial" panose="020B0604020202020204" pitchFamily="34" charset="0"/>
              </a:rPr>
              <a:t>public</a:t>
            </a:r>
            <a:endParaRPr lang="en-US" sz="1895" dirty="0">
              <a:ea typeface="inpin heiti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80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animBg="1"/>
      <p:bldP spid="15" grpId="0" bldLvl="0" animBg="1"/>
      <p:bldP spid="16" grpId="0" animBg="1"/>
      <p:bldP spid="17" grpId="0" bldLvl="0" animBg="1"/>
      <p:bldP spid="18" grpId="0" animBg="1"/>
      <p:bldP spid="19" grpId="0" bldLvl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D8A7417-6C64-4020-9D2A-7219449B6595}"/>
              </a:ext>
            </a:extLst>
          </p:cNvPr>
          <p:cNvSpPr txBox="1"/>
          <p:nvPr/>
        </p:nvSpPr>
        <p:spPr>
          <a:xfrm>
            <a:off x="597204" y="886898"/>
            <a:ext cx="7557059" cy="519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200000"/>
              </a:lnSpc>
              <a:buFont typeface="Wingdings" panose="05000000000000000000" charset="0"/>
              <a:buChar char="l"/>
              <a:defRPr/>
            </a:pPr>
            <a:r>
              <a:rPr lang="zh-CN" altLang="en-US" sz="1600" noProof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就是是用来限制类中的成员（成员变量、成员方法、构造器）能够被访问的范围。</a:t>
            </a:r>
            <a:endParaRPr lang="en-US" altLang="zh-CN" sz="1600" noProof="1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94D0097-1137-48D2-6659-0F991AB5B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什么是权限修饰符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BE989D8F-4F7C-8F51-8C8C-C8B45D46C5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450858"/>
              </p:ext>
            </p:extLst>
          </p:nvPr>
        </p:nvGraphicFramePr>
        <p:xfrm>
          <a:off x="677464" y="1701644"/>
          <a:ext cx="7040408" cy="3018529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211848">
                  <a:extLst>
                    <a:ext uri="{9D8B030D-6E8A-4147-A177-3AD203B41FA5}">
                      <a16:colId xmlns:a16="http://schemas.microsoft.com/office/drawing/2014/main" val="1138920238"/>
                    </a:ext>
                  </a:extLst>
                </a:gridCol>
                <a:gridCol w="782801">
                  <a:extLst>
                    <a:ext uri="{9D8B030D-6E8A-4147-A177-3AD203B41FA5}">
                      <a16:colId xmlns:a16="http://schemas.microsoft.com/office/drawing/2014/main" val="4070352941"/>
                    </a:ext>
                  </a:extLst>
                </a:gridCol>
                <a:gridCol w="1816753">
                  <a:extLst>
                    <a:ext uri="{9D8B030D-6E8A-4147-A177-3AD203B41FA5}">
                      <a16:colId xmlns:a16="http://schemas.microsoft.com/office/drawing/2014/main" val="2878349179"/>
                    </a:ext>
                  </a:extLst>
                </a:gridCol>
                <a:gridCol w="1299777">
                  <a:extLst>
                    <a:ext uri="{9D8B030D-6E8A-4147-A177-3AD203B41FA5}">
                      <a16:colId xmlns:a16="http://schemas.microsoft.com/office/drawing/2014/main" val="2866168561"/>
                    </a:ext>
                  </a:extLst>
                </a:gridCol>
                <a:gridCol w="1929229">
                  <a:extLst>
                    <a:ext uri="{9D8B030D-6E8A-4147-A177-3AD203B41FA5}">
                      <a16:colId xmlns:a16="http://schemas.microsoft.com/office/drawing/2014/main" val="2901087761"/>
                    </a:ext>
                  </a:extLst>
                </a:gridCol>
              </a:tblGrid>
              <a:tr h="68245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修饰符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本类里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同一个包中的类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子孙类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任意类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419644"/>
                  </a:ext>
                </a:extLst>
              </a:tr>
              <a:tr h="59976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private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√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203927"/>
                  </a:ext>
                </a:extLst>
              </a:tr>
              <a:tr h="57027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缺省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√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√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539613"/>
                  </a:ext>
                </a:extLst>
              </a:tr>
              <a:tr h="674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protected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√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√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√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165722"/>
                  </a:ext>
                </a:extLst>
              </a:tr>
              <a:tr h="49158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√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√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√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√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855523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DD9263CB-39E8-85B8-A93F-C1DD14C69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96" y="5065274"/>
            <a:ext cx="2138729" cy="40051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490A860-BA2C-567E-5DCD-178973DE6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093" y="5102526"/>
            <a:ext cx="2138726" cy="30067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1349287-32A9-AF80-0236-0CC4B44DB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3987" y="5059003"/>
            <a:ext cx="1178198" cy="34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1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51584" y="1657076"/>
            <a:ext cx="2360878" cy="3975402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继承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多态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综合小案例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AD6ECE07-8A86-9DBF-9E19-78EE7E01CD09}"/>
              </a:ext>
            </a:extLst>
          </p:cNvPr>
          <p:cNvSpPr/>
          <p:nvPr/>
        </p:nvSpPr>
        <p:spPr>
          <a:xfrm>
            <a:off x="6304761" y="1295154"/>
            <a:ext cx="1429361" cy="2491633"/>
          </a:xfrm>
          <a:prstGeom prst="leftBrace">
            <a:avLst>
              <a:gd name="adj1" fmla="val 21511"/>
              <a:gd name="adj2" fmla="val 50965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001837-33D5-F1D5-9838-E8D59A82DE72}"/>
              </a:ext>
            </a:extLst>
          </p:cNvPr>
          <p:cNvSpPr txBox="1"/>
          <p:nvPr/>
        </p:nvSpPr>
        <p:spPr>
          <a:xfrm>
            <a:off x="7151281" y="1376835"/>
            <a:ext cx="4655128" cy="21896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认识继承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权限修饰符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继承的特点</a:t>
            </a:r>
            <a:endParaRPr lang="en-US" altLang="zh-CN" sz="14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方法重写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子类构造器的特点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289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  <p:tag name="ISLIDE.THEME" val="#782110"/>
  <p:tag name="ISLIDE.TEMPLATE" val="1f6b6247-00f9-4185-bb3e-6a09396f8e3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内容模板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传智播客">
      <a:majorFont>
        <a:latin typeface="Source Code Pro Black"/>
        <a:ea typeface="阿里巴巴普惠体 Heavy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Default.potx" id="{1D9758C4-BF53-48D5-9F51-21F468A6C710}" vid="{F0E1EFAF-5478-48F0-8152-DA9350739AFC}"/>
    </a:ext>
  </a:extLst>
</a:theme>
</file>

<file path=ppt/theme/theme2.xml><?xml version="1.0" encoding="utf-8"?>
<a:theme xmlns:a="http://schemas.openxmlformats.org/drawingml/2006/main" name="封面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Source Code Pro Black"/>
        <a:ea typeface="阿里巴巴普惠体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章节目录模板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传智播客">
      <a:majorFont>
        <a:latin typeface="Source Code Pro Black"/>
        <a:ea typeface="阿里巴巴普惠体 Heavy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小结思考模板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Source Code Pro Black"/>
        <a:ea typeface="阿里巴巴普惠体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小结思考模板2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Source Code Pro Black"/>
        <a:ea typeface="阿里巴巴普惠体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Seven</Template>
  <TotalTime>10686</TotalTime>
  <Words>3772</Words>
  <Application>Microsoft Office PowerPoint</Application>
  <PresentationFormat>宽屏</PresentationFormat>
  <Paragraphs>370</Paragraphs>
  <Slides>38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38</vt:i4>
      </vt:variant>
    </vt:vector>
  </HeadingPairs>
  <TitlesOfParts>
    <vt:vector size="62" baseType="lpstr">
      <vt:lpstr>Alibaba PuHuiTi B</vt:lpstr>
      <vt:lpstr>Alibaba PuHuiTi Medium</vt:lpstr>
      <vt:lpstr>Alibaba PuHuiTi R</vt:lpstr>
      <vt:lpstr>Arial Unicode MS</vt:lpstr>
      <vt:lpstr>inpin heiti</vt:lpstr>
      <vt:lpstr>阿里巴巴普惠体</vt:lpstr>
      <vt:lpstr>阿里巴巴普惠体 Heavy</vt:lpstr>
      <vt:lpstr>阿里巴巴普惠体 Medium</vt:lpstr>
      <vt:lpstr>等线</vt:lpstr>
      <vt:lpstr>楷体</vt:lpstr>
      <vt:lpstr>庞门正道粗书体</vt:lpstr>
      <vt:lpstr>思源黑体 CN Bold</vt:lpstr>
      <vt:lpstr>宋体</vt:lpstr>
      <vt:lpstr>微软雅黑</vt:lpstr>
      <vt:lpstr>Arial</vt:lpstr>
      <vt:lpstr>Calisto MT</vt:lpstr>
      <vt:lpstr>Consolas</vt:lpstr>
      <vt:lpstr>Source Code Pro</vt:lpstr>
      <vt:lpstr>Wingdings</vt:lpstr>
      <vt:lpstr>内容模板</vt:lpstr>
      <vt:lpstr>封面</vt:lpstr>
      <vt:lpstr>章节目录模板</vt:lpstr>
      <vt:lpstr>小结思考模板</vt:lpstr>
      <vt:lpstr>小结思考模板2</vt:lpstr>
      <vt:lpstr>面向对象高级</vt:lpstr>
      <vt:lpstr>PowerPoint 演示文稿</vt:lpstr>
      <vt:lpstr>继承是什么？为什么要有继承？</vt:lpstr>
      <vt:lpstr>为什么要有继承？继承是什么？</vt:lpstr>
      <vt:lpstr>什么是继承？</vt:lpstr>
      <vt:lpstr>PowerPoint 演示文稿</vt:lpstr>
      <vt:lpstr>什么是权限修饰符</vt:lpstr>
      <vt:lpstr>什么是权限修饰符</vt:lpstr>
      <vt:lpstr>PowerPoint 演示文稿</vt:lpstr>
      <vt:lpstr>继承的特点</vt:lpstr>
      <vt:lpstr>继承的特点</vt:lpstr>
      <vt:lpstr>继承的特点</vt:lpstr>
      <vt:lpstr>Java中的祖宗类：Object</vt:lpstr>
      <vt:lpstr>继承后子类访问成员的特点：就近原则</vt:lpstr>
      <vt:lpstr>PowerPoint 演示文稿</vt:lpstr>
      <vt:lpstr>PowerPoint 演示文稿</vt:lpstr>
      <vt:lpstr>PowerPoint 演示文稿</vt:lpstr>
      <vt:lpstr>方法重写</vt:lpstr>
      <vt:lpstr>PowerPoint 演示文稿</vt:lpstr>
      <vt:lpstr>方法重写的常见场景</vt:lpstr>
      <vt:lpstr>PowerPoint 演示文稿</vt:lpstr>
      <vt:lpstr>子类构造器的特点</vt:lpstr>
      <vt:lpstr>子类构造器调用父类构造器的场景应用场景</vt:lpstr>
      <vt:lpstr>PowerPoint 演示文稿</vt:lpstr>
      <vt:lpstr>补充知识：this(…)调用兄弟构造器</vt:lpstr>
      <vt:lpstr>PowerPoint 演示文稿</vt:lpstr>
      <vt:lpstr>PowerPoint 演示文稿</vt:lpstr>
      <vt:lpstr>认识多态</vt:lpstr>
      <vt:lpstr>PowerPoint 演示文稿</vt:lpstr>
      <vt:lpstr>多态的好处</vt:lpstr>
      <vt:lpstr>PowerPoint 演示文稿</vt:lpstr>
      <vt:lpstr>PowerPoint 演示文稿</vt:lpstr>
      <vt:lpstr>多态下的类型转换问题</vt:lpstr>
      <vt:lpstr>PowerPoint 演示文稿</vt:lpstr>
      <vt:lpstr>PowerPoint 演示文稿</vt:lpstr>
      <vt:lpstr>加油站支付小模块</vt:lpstr>
      <vt:lpstr>PowerPoint 演示文稿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Seven</dc:creator>
  <cp:lastModifiedBy>l d</cp:lastModifiedBy>
  <cp:revision>1008</cp:revision>
  <cp:lastPrinted>2022-05-29T16:00:00Z</cp:lastPrinted>
  <dcterms:created xsi:type="dcterms:W3CDTF">2022-05-29T16:00:00Z</dcterms:created>
  <dcterms:modified xsi:type="dcterms:W3CDTF">2024-07-06T02:12:55Z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EMPLATE">
    <vt:lpwstr>1f6b6247-00f9-4185-bb3e-6a09396f8e3b</vt:lpwstr>
  </property>
</Properties>
</file>